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 id="267" r:id="rId14"/>
    <p:sldId id="268" r:id="rId15"/>
    <p:sldId id="269" r:id="rId16"/>
  </p:sldIdLst>
  <p:sldSz cx="18288000" cy="10287000"/>
  <p:notesSz cx="6858000" cy="9144000"/>
  <p:embeddedFontLst>
    <p:embeddedFont>
      <p:font typeface="Canva Sans 1" panose="020B0604020202020204" charset="0"/>
      <p:regular r:id="rId17"/>
    </p:embeddedFont>
    <p:embeddedFont>
      <p:font typeface="Canva Sans 2" panose="020B0604020202020204" charset="0"/>
      <p:regular r:id="rId18"/>
    </p:embeddedFont>
    <p:embeddedFont>
      <p:font typeface="Open Sauce" panose="020B0604020202020204" charset="0"/>
      <p:regular r:id="rId19"/>
    </p:embeddedFont>
    <p:embeddedFont>
      <p:font typeface="Open Sauce Bold" panose="020B0604020202020204" charset="0"/>
      <p:regular r:id="rId20"/>
      <p:bold r:id="rId21"/>
    </p:embeddedFont>
    <p:embeddedFont>
      <p:font typeface="Open Sauce SemiBold" panose="020B0604020202020204" charset="0"/>
      <p:regular r:id="rId22"/>
      <p:bold r:id="rId23"/>
    </p:embeddedFont>
    <p:embeddedFont>
      <p:font typeface="Open Sauce SemiBold Bold" panose="020B0604020202020204"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autoAdjust="0"/>
    <p:restoredTop sz="94582" autoAdjust="0"/>
  </p:normalViewPr>
  <p:slideViewPr>
    <p:cSldViewPr>
      <p:cViewPr>
        <p:scale>
          <a:sx n="64" d="100"/>
          <a:sy n="64" d="100"/>
        </p:scale>
        <p:origin x="72" y="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sv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2695193"/>
            <a:ext cx="9144000" cy="4001095"/>
          </a:xfrm>
          <a:prstGeom prst="rect">
            <a:avLst/>
          </a:prstGeom>
        </p:spPr>
        <p:txBody>
          <a:bodyPr lIns="0" tIns="0" rIns="0" bIns="0" rtlCol="0" anchor="t">
            <a:spAutoFit/>
          </a:bodyPr>
          <a:lstStyle/>
          <a:p>
            <a:pPr algn="ctr">
              <a:lnSpc>
                <a:spcPts val="7782"/>
              </a:lnSpc>
            </a:pPr>
            <a:endParaRPr lang="en-US" sz="6651" dirty="0">
              <a:solidFill>
                <a:srgbClr val="000000"/>
              </a:solidFill>
              <a:latin typeface="Open Sauce SemiBold"/>
            </a:endParaRPr>
          </a:p>
          <a:p>
            <a:pPr algn="ctr">
              <a:lnSpc>
                <a:spcPts val="7782"/>
              </a:lnSpc>
            </a:pPr>
            <a:r>
              <a:rPr lang="en-US" sz="6651" dirty="0">
                <a:solidFill>
                  <a:srgbClr val="000000"/>
                </a:solidFill>
                <a:latin typeface="Open Sauce SemiBold"/>
              </a:rPr>
              <a:t> E-COMMERCE WEBSITE</a:t>
            </a:r>
          </a:p>
          <a:p>
            <a:pPr algn="ctr">
              <a:lnSpc>
                <a:spcPts val="7782"/>
              </a:lnSpc>
            </a:pPr>
            <a:r>
              <a:rPr lang="en-US" sz="6651" dirty="0">
                <a:solidFill>
                  <a:srgbClr val="000000"/>
                </a:solidFill>
                <a:latin typeface="Open Sauce SemiBold"/>
              </a:rPr>
              <a:t> ON AWS CLOUD</a:t>
            </a:r>
          </a:p>
        </p:txBody>
      </p:sp>
      <p:sp>
        <p:nvSpPr>
          <p:cNvPr id="3" name="TextBox 3"/>
          <p:cNvSpPr txBox="1"/>
          <p:nvPr/>
        </p:nvSpPr>
        <p:spPr>
          <a:xfrm>
            <a:off x="2062396" y="7328506"/>
            <a:ext cx="5478957" cy="830579"/>
          </a:xfrm>
          <a:prstGeom prst="rect">
            <a:avLst/>
          </a:prstGeom>
        </p:spPr>
        <p:txBody>
          <a:bodyPr lIns="0" tIns="0" rIns="0" bIns="0" rtlCol="0" anchor="t">
            <a:spAutoFit/>
          </a:bodyPr>
          <a:lstStyle/>
          <a:p>
            <a:pPr>
              <a:lnSpc>
                <a:spcPts val="3149"/>
              </a:lnSpc>
            </a:pPr>
            <a:r>
              <a:rPr lang="en-US" sz="2999">
                <a:solidFill>
                  <a:srgbClr val="000000"/>
                </a:solidFill>
                <a:latin typeface="Open Sauce"/>
              </a:rPr>
              <a:t>INDUSTRY E-COMMERCE</a:t>
            </a:r>
          </a:p>
          <a:p>
            <a:pPr>
              <a:lnSpc>
                <a:spcPts val="3359"/>
              </a:lnSpc>
            </a:pPr>
            <a:endParaRPr lang="en-US" sz="2999">
              <a:solidFill>
                <a:srgbClr val="000000"/>
              </a:solidFill>
              <a:latin typeface="Open Sauce"/>
            </a:endParaRPr>
          </a:p>
        </p:txBody>
      </p:sp>
      <p:grpSp>
        <p:nvGrpSpPr>
          <p:cNvPr id="4" name="Group 4"/>
          <p:cNvGrpSpPr/>
          <p:nvPr/>
        </p:nvGrpSpPr>
        <p:grpSpPr>
          <a:xfrm>
            <a:off x="5931061" y="-1482237"/>
            <a:ext cx="16115203" cy="20407954"/>
            <a:chOff x="0" y="0"/>
            <a:chExt cx="21486938" cy="27210605"/>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412" y="5240963"/>
              <a:ext cx="21330526" cy="21969643"/>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53"/>
            <a:stretch>
              <a:fillRect/>
            </a:stretch>
          </p:blipFill>
          <p:spPr>
            <a:xfrm>
              <a:off x="0" y="0"/>
              <a:ext cx="15216327" cy="7451612"/>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28320" y="7577189"/>
            <a:ext cx="5261959" cy="5419621"/>
          </a:xfrm>
          <a:prstGeom prst="rect">
            <a:avLst/>
          </a:prstGeom>
        </p:spPr>
      </p:pic>
      <p:sp>
        <p:nvSpPr>
          <p:cNvPr id="3" name="TextBox 3"/>
          <p:cNvSpPr txBox="1"/>
          <p:nvPr/>
        </p:nvSpPr>
        <p:spPr>
          <a:xfrm>
            <a:off x="1028700" y="2202907"/>
            <a:ext cx="16230600" cy="923330"/>
          </a:xfrm>
          <a:prstGeom prst="rect">
            <a:avLst/>
          </a:prstGeom>
        </p:spPr>
        <p:txBody>
          <a:bodyPr lIns="0" tIns="0" rIns="0" bIns="0" rtlCol="0" anchor="t">
            <a:spAutoFit/>
          </a:bodyPr>
          <a:lstStyle/>
          <a:p>
            <a:pPr>
              <a:lnSpc>
                <a:spcPts val="3595"/>
              </a:lnSpc>
              <a:spcBef>
                <a:spcPct val="0"/>
              </a:spcBef>
            </a:pPr>
            <a:r>
              <a:rPr lang="en-US" sz="3070" dirty="0"/>
              <a:t>Focuses on the protection and security of data and assets in a cloud-based solution</a:t>
            </a:r>
            <a:r>
              <a:rPr lang="en-US" sz="3070" dirty="0">
                <a:solidFill>
                  <a:srgbClr val="000000"/>
                </a:solidFill>
              </a:rPr>
              <a:t>. </a:t>
            </a:r>
            <a:r>
              <a:rPr lang="en-US" sz="3070" dirty="0"/>
              <a:t>Below mentioned are the best practice areas for Cloud reliability.</a:t>
            </a:r>
            <a:r>
              <a:rPr lang="en-US" sz="3070" dirty="0">
                <a:solidFill>
                  <a:srgbClr val="000000"/>
                </a:solidFill>
              </a:rPr>
              <a:t>  </a:t>
            </a:r>
            <a:endParaRPr lang="en-US" sz="3070" dirty="0"/>
          </a:p>
        </p:txBody>
      </p:sp>
      <p:sp>
        <p:nvSpPr>
          <p:cNvPr id="10" name="TextBox 10"/>
          <p:cNvSpPr txBox="1"/>
          <p:nvPr/>
        </p:nvSpPr>
        <p:spPr>
          <a:xfrm>
            <a:off x="1028700" y="942975"/>
            <a:ext cx="16230600" cy="943463"/>
          </a:xfrm>
          <a:prstGeom prst="rect">
            <a:avLst/>
          </a:prstGeom>
        </p:spPr>
        <p:txBody>
          <a:bodyPr lIns="0" tIns="0" rIns="0" bIns="0" rtlCol="0" anchor="t">
            <a:spAutoFit/>
          </a:bodyPr>
          <a:lstStyle/>
          <a:p>
            <a:pPr>
              <a:lnSpc>
                <a:spcPts val="7967"/>
              </a:lnSpc>
            </a:pPr>
            <a:r>
              <a:rPr lang="en-US" sz="5902" dirty="0">
                <a:solidFill>
                  <a:srgbClr val="000000"/>
                </a:solidFill>
                <a:latin typeface="Open Sauce Bold"/>
              </a:rPr>
              <a:t>Reliability</a:t>
            </a:r>
          </a:p>
        </p:txBody>
      </p:sp>
      <p:sp>
        <p:nvSpPr>
          <p:cNvPr id="11" name="TextBox 10">
            <a:extLst>
              <a:ext uri="{FF2B5EF4-FFF2-40B4-BE49-F238E27FC236}">
                <a16:creationId xmlns:a16="http://schemas.microsoft.com/office/drawing/2014/main" id="{E6E8015F-683E-A962-9B55-4A23D2C1635C}"/>
              </a:ext>
            </a:extLst>
          </p:cNvPr>
          <p:cNvSpPr txBox="1"/>
          <p:nvPr/>
        </p:nvSpPr>
        <p:spPr>
          <a:xfrm>
            <a:off x="1028700" y="3924300"/>
            <a:ext cx="4004045" cy="3399392"/>
          </a:xfrm>
          <a:prstGeom prst="rect">
            <a:avLst/>
          </a:prstGeom>
          <a:noFill/>
        </p:spPr>
        <p:txBody>
          <a:bodyPr wrap="none" rtlCol="0">
            <a:spAutoFit/>
          </a:bodyPr>
          <a:lstStyle/>
          <a:p>
            <a:pPr marL="285750" indent="-285750">
              <a:buFont typeface="Arial" panose="020B0604020202020204" pitchFamily="34" charset="0"/>
              <a:buChar char="•"/>
            </a:pPr>
            <a:r>
              <a:rPr lang="en-US" sz="3070" dirty="0"/>
              <a:t>Foundations :</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Change Management:</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Failure Management: </a:t>
            </a:r>
          </a:p>
        </p:txBody>
      </p:sp>
      <p:pic>
        <p:nvPicPr>
          <p:cNvPr id="13" name="Picture 12" descr="Icon&#10;&#10;Description automatically generated">
            <a:extLst>
              <a:ext uri="{FF2B5EF4-FFF2-40B4-BE49-F238E27FC236}">
                <a16:creationId xmlns:a16="http://schemas.microsoft.com/office/drawing/2014/main" id="{886D1843-169C-CB00-EB40-E7EFE009D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3924300"/>
            <a:ext cx="1874293" cy="1219200"/>
          </a:xfrm>
          <a:prstGeom prst="rect">
            <a:avLst/>
          </a:prstGeom>
        </p:spPr>
      </p:pic>
      <p:pic>
        <p:nvPicPr>
          <p:cNvPr id="15" name="Picture 14" descr="Icon&#10;&#10;Description automatically generated">
            <a:extLst>
              <a:ext uri="{FF2B5EF4-FFF2-40B4-BE49-F238E27FC236}">
                <a16:creationId xmlns:a16="http://schemas.microsoft.com/office/drawing/2014/main" id="{373AEEF6-3B27-DA0A-E918-21B4647925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000" y="3924300"/>
            <a:ext cx="1492155" cy="1219200"/>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DB208CC6-EE34-E8CA-30F8-701536145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600" y="5516113"/>
            <a:ext cx="1874292" cy="1187302"/>
          </a:xfrm>
          <a:prstGeom prst="rect">
            <a:avLst/>
          </a:prstGeom>
        </p:spPr>
      </p:pic>
      <p:pic>
        <p:nvPicPr>
          <p:cNvPr id="19" name="Picture 18" descr="Icon&#10;&#10;Description automatically generated">
            <a:extLst>
              <a:ext uri="{FF2B5EF4-FFF2-40B4-BE49-F238E27FC236}">
                <a16:creationId xmlns:a16="http://schemas.microsoft.com/office/drawing/2014/main" id="{022639BC-611F-D0B2-6F2E-F78FB2DBB3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3183" y="5481326"/>
            <a:ext cx="1828800" cy="1219200"/>
          </a:xfrm>
          <a:prstGeom prst="rect">
            <a:avLst/>
          </a:prstGeom>
        </p:spPr>
      </p:pic>
      <p:pic>
        <p:nvPicPr>
          <p:cNvPr id="21" name="Picture 20" descr="Text&#10;&#10;Description automatically generated with low confidence">
            <a:extLst>
              <a:ext uri="{FF2B5EF4-FFF2-40B4-BE49-F238E27FC236}">
                <a16:creationId xmlns:a16="http://schemas.microsoft.com/office/drawing/2014/main" id="{6055F7A9-0558-E314-BEA6-9902152258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600" y="6891892"/>
            <a:ext cx="1874292" cy="1071008"/>
          </a:xfrm>
          <a:prstGeom prst="rect">
            <a:avLst/>
          </a:prstGeom>
        </p:spPr>
      </p:pic>
      <p:pic>
        <p:nvPicPr>
          <p:cNvPr id="23" name="Picture 22" descr="Icon&#10;&#10;Description automatically generated">
            <a:extLst>
              <a:ext uri="{FF2B5EF4-FFF2-40B4-BE49-F238E27FC236}">
                <a16:creationId xmlns:a16="http://schemas.microsoft.com/office/drawing/2014/main" id="{CD873069-F639-67CE-FFCC-6561B4EEE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8055" y="6867043"/>
            <a:ext cx="1828800" cy="1095857"/>
          </a:xfrm>
          <a:prstGeom prst="rect">
            <a:avLst/>
          </a:prstGeom>
        </p:spPr>
      </p:pic>
      <p:pic>
        <p:nvPicPr>
          <p:cNvPr id="25" name="Picture 24" descr="A picture containing icon&#10;&#10;Description automatically generated">
            <a:extLst>
              <a:ext uri="{FF2B5EF4-FFF2-40B4-BE49-F238E27FC236}">
                <a16:creationId xmlns:a16="http://schemas.microsoft.com/office/drawing/2014/main" id="{B3F3368B-9AE1-14CE-63D8-FC5FDEDAED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48018" y="6891891"/>
            <a:ext cx="1586982" cy="10996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28320" y="7577189"/>
            <a:ext cx="5261959" cy="5419621"/>
          </a:xfrm>
          <a:prstGeom prst="rect">
            <a:avLst/>
          </a:prstGeom>
        </p:spPr>
      </p:pic>
      <p:sp>
        <p:nvSpPr>
          <p:cNvPr id="3" name="TextBox 3"/>
          <p:cNvSpPr txBox="1"/>
          <p:nvPr/>
        </p:nvSpPr>
        <p:spPr>
          <a:xfrm>
            <a:off x="1028700" y="2202907"/>
            <a:ext cx="16230600" cy="1384995"/>
          </a:xfrm>
          <a:prstGeom prst="rect">
            <a:avLst/>
          </a:prstGeom>
        </p:spPr>
        <p:txBody>
          <a:bodyPr lIns="0" tIns="0" rIns="0" bIns="0" rtlCol="0" anchor="t">
            <a:spAutoFit/>
          </a:bodyPr>
          <a:lstStyle/>
          <a:p>
            <a:pPr>
              <a:lnSpc>
                <a:spcPts val="3595"/>
              </a:lnSpc>
              <a:spcBef>
                <a:spcPct val="0"/>
              </a:spcBef>
            </a:pPr>
            <a:r>
              <a:rPr lang="en-US" sz="3070" dirty="0"/>
              <a:t>Looks at the cost efficiency of the solution, and for improvements that can reduce the expense of the workload without reducing functionality.  Below mentioned are the best practice area for Cost-Saving on Cloud:</a:t>
            </a:r>
          </a:p>
        </p:txBody>
      </p:sp>
      <p:sp>
        <p:nvSpPr>
          <p:cNvPr id="10" name="TextBox 10"/>
          <p:cNvSpPr txBox="1"/>
          <p:nvPr/>
        </p:nvSpPr>
        <p:spPr>
          <a:xfrm>
            <a:off x="1028700" y="942975"/>
            <a:ext cx="16230600" cy="943463"/>
          </a:xfrm>
          <a:prstGeom prst="rect">
            <a:avLst/>
          </a:prstGeom>
        </p:spPr>
        <p:txBody>
          <a:bodyPr lIns="0" tIns="0" rIns="0" bIns="0" rtlCol="0" anchor="t">
            <a:spAutoFit/>
          </a:bodyPr>
          <a:lstStyle/>
          <a:p>
            <a:pPr>
              <a:lnSpc>
                <a:spcPts val="7967"/>
              </a:lnSpc>
            </a:pPr>
            <a:r>
              <a:rPr lang="en-US" sz="5902" dirty="0">
                <a:solidFill>
                  <a:srgbClr val="000000"/>
                </a:solidFill>
                <a:latin typeface="Open Sauce Bold"/>
              </a:rPr>
              <a:t>Cost Optimization</a:t>
            </a:r>
          </a:p>
        </p:txBody>
      </p:sp>
      <p:sp>
        <p:nvSpPr>
          <p:cNvPr id="11" name="TextBox 10">
            <a:extLst>
              <a:ext uri="{FF2B5EF4-FFF2-40B4-BE49-F238E27FC236}">
                <a16:creationId xmlns:a16="http://schemas.microsoft.com/office/drawing/2014/main" id="{E6E8015F-683E-A962-9B55-4A23D2C1635C}"/>
              </a:ext>
            </a:extLst>
          </p:cNvPr>
          <p:cNvSpPr txBox="1"/>
          <p:nvPr/>
        </p:nvSpPr>
        <p:spPr>
          <a:xfrm>
            <a:off x="1028700" y="3924300"/>
            <a:ext cx="5469318" cy="4816703"/>
          </a:xfrm>
          <a:prstGeom prst="rect">
            <a:avLst/>
          </a:prstGeom>
          <a:noFill/>
        </p:spPr>
        <p:txBody>
          <a:bodyPr wrap="none" rtlCol="0">
            <a:spAutoFit/>
          </a:bodyPr>
          <a:lstStyle/>
          <a:p>
            <a:pPr marL="285750" indent="-285750">
              <a:buFont typeface="Arial" panose="020B0604020202020204" pitchFamily="34" charset="0"/>
              <a:buChar char="•"/>
            </a:pPr>
            <a:r>
              <a:rPr lang="en-US" sz="3070" dirty="0"/>
              <a:t>Expenditure Awareness :</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Cost Effective Resources:</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Matching Supply and Demand: </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Optimizing Over Time: </a:t>
            </a:r>
          </a:p>
        </p:txBody>
      </p:sp>
      <p:pic>
        <p:nvPicPr>
          <p:cNvPr id="13" name="Picture 12" descr="Icon&#10;&#10;Description automatically generated">
            <a:extLst>
              <a:ext uri="{FF2B5EF4-FFF2-40B4-BE49-F238E27FC236}">
                <a16:creationId xmlns:a16="http://schemas.microsoft.com/office/drawing/2014/main" id="{886D1843-169C-CB00-EB40-E7EFE009D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447" y="8096664"/>
            <a:ext cx="1874293" cy="1219200"/>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DB208CC6-EE34-E8CA-30F8-701536145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4447" y="6609303"/>
            <a:ext cx="1874292" cy="1187302"/>
          </a:xfrm>
          <a:prstGeom prst="rect">
            <a:avLst/>
          </a:prstGeom>
        </p:spPr>
      </p:pic>
      <p:pic>
        <p:nvPicPr>
          <p:cNvPr id="19" name="Picture 18" descr="Icon&#10;&#10;Description automatically generated">
            <a:extLst>
              <a:ext uri="{FF2B5EF4-FFF2-40B4-BE49-F238E27FC236}">
                <a16:creationId xmlns:a16="http://schemas.microsoft.com/office/drawing/2014/main" id="{022639BC-611F-D0B2-6F2E-F78FB2DBB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2703" y="3926522"/>
            <a:ext cx="1828800" cy="1219200"/>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81C58737-FEF4-DE7A-7445-FCA6398F58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1906" y="3942471"/>
            <a:ext cx="1915745" cy="1187302"/>
          </a:xfrm>
          <a:prstGeom prst="rect">
            <a:avLst/>
          </a:prstGeom>
        </p:spPr>
      </p:pic>
      <p:pic>
        <p:nvPicPr>
          <p:cNvPr id="9" name="Picture 8" descr="Logo&#10;&#10;Description automatically generated">
            <a:extLst>
              <a:ext uri="{FF2B5EF4-FFF2-40B4-BE49-F238E27FC236}">
                <a16:creationId xmlns:a16="http://schemas.microsoft.com/office/drawing/2014/main" id="{AA084F94-254C-2FAB-7282-36290FA911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22" y="5352264"/>
            <a:ext cx="1874292" cy="1133061"/>
          </a:xfrm>
          <a:prstGeom prst="rect">
            <a:avLst/>
          </a:prstGeom>
        </p:spPr>
      </p:pic>
    </p:spTree>
    <p:extLst>
      <p:ext uri="{BB962C8B-B14F-4D97-AF65-F5344CB8AC3E}">
        <p14:creationId xmlns:p14="http://schemas.microsoft.com/office/powerpoint/2010/main" val="80773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28320" y="7577189"/>
            <a:ext cx="5261959" cy="5419621"/>
          </a:xfrm>
          <a:prstGeom prst="rect">
            <a:avLst/>
          </a:prstGeom>
        </p:spPr>
      </p:pic>
      <p:sp>
        <p:nvSpPr>
          <p:cNvPr id="3" name="TextBox 3"/>
          <p:cNvSpPr txBox="1"/>
          <p:nvPr/>
        </p:nvSpPr>
        <p:spPr>
          <a:xfrm>
            <a:off x="1028700" y="2202907"/>
            <a:ext cx="16230600" cy="923330"/>
          </a:xfrm>
          <a:prstGeom prst="rect">
            <a:avLst/>
          </a:prstGeom>
        </p:spPr>
        <p:txBody>
          <a:bodyPr lIns="0" tIns="0" rIns="0" bIns="0" rtlCol="0" anchor="t">
            <a:spAutoFit/>
          </a:bodyPr>
          <a:lstStyle/>
          <a:p>
            <a:pPr>
              <a:lnSpc>
                <a:spcPts val="3595"/>
              </a:lnSpc>
              <a:spcBef>
                <a:spcPct val="0"/>
              </a:spcBef>
            </a:pPr>
            <a:r>
              <a:rPr lang="en-US" sz="3070" dirty="0"/>
              <a:t>Evaluates how the design and architecture of the workload functions with respect to how well it aligns to a sustainable future. Below mentioned are the services we used for </a:t>
            </a:r>
            <a:r>
              <a:rPr lang="en-US" sz="3070" dirty="0" err="1"/>
              <a:t>sustainablilty</a:t>
            </a:r>
            <a:r>
              <a:rPr lang="en-US" sz="3070" dirty="0"/>
              <a:t>.</a:t>
            </a:r>
          </a:p>
        </p:txBody>
      </p:sp>
      <p:sp>
        <p:nvSpPr>
          <p:cNvPr id="10" name="TextBox 10"/>
          <p:cNvSpPr txBox="1"/>
          <p:nvPr/>
        </p:nvSpPr>
        <p:spPr>
          <a:xfrm>
            <a:off x="1028700" y="942975"/>
            <a:ext cx="16230600" cy="943463"/>
          </a:xfrm>
          <a:prstGeom prst="rect">
            <a:avLst/>
          </a:prstGeom>
        </p:spPr>
        <p:txBody>
          <a:bodyPr lIns="0" tIns="0" rIns="0" bIns="0" rtlCol="0" anchor="t">
            <a:spAutoFit/>
          </a:bodyPr>
          <a:lstStyle/>
          <a:p>
            <a:pPr>
              <a:lnSpc>
                <a:spcPts val="7967"/>
              </a:lnSpc>
            </a:pPr>
            <a:r>
              <a:rPr lang="en-US" sz="5902" dirty="0">
                <a:solidFill>
                  <a:srgbClr val="000000"/>
                </a:solidFill>
                <a:latin typeface="Open Sauce Bold"/>
              </a:rPr>
              <a:t>Sustainability</a:t>
            </a:r>
          </a:p>
        </p:txBody>
      </p:sp>
      <p:pic>
        <p:nvPicPr>
          <p:cNvPr id="5" name="Picture 4" descr="Icon&#10;&#10;Description automatically generated">
            <a:extLst>
              <a:ext uri="{FF2B5EF4-FFF2-40B4-BE49-F238E27FC236}">
                <a16:creationId xmlns:a16="http://schemas.microsoft.com/office/drawing/2014/main" id="{89D1891D-1BCA-641A-1652-AF56630FF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4156120"/>
            <a:ext cx="3046906" cy="3342501"/>
          </a:xfrm>
          <a:prstGeom prst="rect">
            <a:avLst/>
          </a:prstGeom>
        </p:spPr>
      </p:pic>
      <p:sp>
        <p:nvSpPr>
          <p:cNvPr id="6" name="TextBox 5">
            <a:extLst>
              <a:ext uri="{FF2B5EF4-FFF2-40B4-BE49-F238E27FC236}">
                <a16:creationId xmlns:a16="http://schemas.microsoft.com/office/drawing/2014/main" id="{1DDC641D-95B9-D5E8-9189-1275B1008C78}"/>
              </a:ext>
            </a:extLst>
          </p:cNvPr>
          <p:cNvSpPr txBox="1"/>
          <p:nvPr/>
        </p:nvSpPr>
        <p:spPr>
          <a:xfrm>
            <a:off x="1028700" y="7530095"/>
            <a:ext cx="2697726" cy="369332"/>
          </a:xfrm>
          <a:prstGeom prst="rect">
            <a:avLst/>
          </a:prstGeom>
          <a:noFill/>
        </p:spPr>
        <p:txBody>
          <a:bodyPr wrap="none" rtlCol="0">
            <a:spAutoFit/>
          </a:bodyPr>
          <a:lstStyle/>
          <a:p>
            <a:r>
              <a:rPr lang="en-US" dirty="0"/>
              <a:t>AWS  Storage Optimization</a:t>
            </a:r>
          </a:p>
        </p:txBody>
      </p:sp>
      <p:pic>
        <p:nvPicPr>
          <p:cNvPr id="8" name="Picture 7" descr="Icon&#10;&#10;Description automatically generated">
            <a:extLst>
              <a:ext uri="{FF2B5EF4-FFF2-40B4-BE49-F238E27FC236}">
                <a16:creationId xmlns:a16="http://schemas.microsoft.com/office/drawing/2014/main" id="{44F11FE8-11D8-F38C-CD72-E2AAAC35C3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400" y="4120421"/>
            <a:ext cx="3367633" cy="3342501"/>
          </a:xfrm>
          <a:prstGeom prst="rect">
            <a:avLst/>
          </a:prstGeom>
        </p:spPr>
      </p:pic>
      <p:sp>
        <p:nvSpPr>
          <p:cNvPr id="9" name="TextBox 8">
            <a:extLst>
              <a:ext uri="{FF2B5EF4-FFF2-40B4-BE49-F238E27FC236}">
                <a16:creationId xmlns:a16="http://schemas.microsoft.com/office/drawing/2014/main" id="{1C43F6FB-69A0-24C1-1A0F-512D73D14726}"/>
              </a:ext>
            </a:extLst>
          </p:cNvPr>
          <p:cNvSpPr txBox="1"/>
          <p:nvPr/>
        </p:nvSpPr>
        <p:spPr>
          <a:xfrm>
            <a:off x="5740400" y="7578320"/>
            <a:ext cx="1818511" cy="369332"/>
          </a:xfrm>
          <a:prstGeom prst="rect">
            <a:avLst/>
          </a:prstGeom>
          <a:noFill/>
        </p:spPr>
        <p:txBody>
          <a:bodyPr wrap="none" rtlCol="0">
            <a:spAutoFit/>
          </a:bodyPr>
          <a:lstStyle/>
          <a:p>
            <a:r>
              <a:rPr lang="en-US" dirty="0"/>
              <a:t>AWS Savings Plan</a:t>
            </a:r>
          </a:p>
        </p:txBody>
      </p:sp>
      <p:pic>
        <p:nvPicPr>
          <p:cNvPr id="14" name="Picture 13" descr="Icon&#10;&#10;Description automatically generated">
            <a:extLst>
              <a:ext uri="{FF2B5EF4-FFF2-40B4-BE49-F238E27FC236}">
                <a16:creationId xmlns:a16="http://schemas.microsoft.com/office/drawing/2014/main" id="{6F44E63B-F1ED-FB4A-7F02-2384EEB2BC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827" y="4156120"/>
            <a:ext cx="3233858" cy="3306802"/>
          </a:xfrm>
          <a:prstGeom prst="rect">
            <a:avLst/>
          </a:prstGeom>
        </p:spPr>
      </p:pic>
      <p:sp>
        <p:nvSpPr>
          <p:cNvPr id="16" name="TextBox 15">
            <a:extLst>
              <a:ext uri="{FF2B5EF4-FFF2-40B4-BE49-F238E27FC236}">
                <a16:creationId xmlns:a16="http://schemas.microsoft.com/office/drawing/2014/main" id="{EFDFCCD4-6FA9-3187-B250-398C9999CB1D}"/>
              </a:ext>
            </a:extLst>
          </p:cNvPr>
          <p:cNvSpPr txBox="1"/>
          <p:nvPr/>
        </p:nvSpPr>
        <p:spPr>
          <a:xfrm>
            <a:off x="10729091" y="7596275"/>
            <a:ext cx="3161315" cy="369332"/>
          </a:xfrm>
          <a:prstGeom prst="rect">
            <a:avLst/>
          </a:prstGeom>
          <a:noFill/>
        </p:spPr>
        <p:txBody>
          <a:bodyPr wrap="none" rtlCol="0">
            <a:spAutoFit/>
          </a:bodyPr>
          <a:lstStyle/>
          <a:p>
            <a:r>
              <a:rPr lang="en-US" dirty="0"/>
              <a:t>Lambda (Serverless Computing)</a:t>
            </a:r>
          </a:p>
        </p:txBody>
      </p:sp>
    </p:spTree>
    <p:extLst>
      <p:ext uri="{BB962C8B-B14F-4D97-AF65-F5344CB8AC3E}">
        <p14:creationId xmlns:p14="http://schemas.microsoft.com/office/powerpoint/2010/main" val="374553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 y="19050"/>
            <a:ext cx="18288000" cy="6057900"/>
          </a:xfrm>
          <a:prstGeom prst="rect">
            <a:avLst/>
          </a:prstGeom>
        </p:spPr>
      </p:pic>
      <p:sp>
        <p:nvSpPr>
          <p:cNvPr id="3" name="TextBox 3"/>
          <p:cNvSpPr txBox="1"/>
          <p:nvPr/>
        </p:nvSpPr>
        <p:spPr>
          <a:xfrm>
            <a:off x="1260734" y="19050"/>
            <a:ext cx="15766532" cy="1891284"/>
          </a:xfrm>
          <a:prstGeom prst="rect">
            <a:avLst/>
          </a:prstGeom>
        </p:spPr>
        <p:txBody>
          <a:bodyPr lIns="0" tIns="0" rIns="0" bIns="0" rtlCol="0" anchor="t">
            <a:spAutoFit/>
          </a:bodyPr>
          <a:lstStyle/>
          <a:p>
            <a:pPr algn="ctr">
              <a:lnSpc>
                <a:spcPts val="7487"/>
              </a:lnSpc>
            </a:pPr>
            <a:r>
              <a:rPr lang="en-US" sz="6399">
                <a:solidFill>
                  <a:srgbClr val="000000"/>
                </a:solidFill>
                <a:latin typeface="Open Sauce SemiBold"/>
              </a:rPr>
              <a:t> BUSINESS MODEL</a:t>
            </a:r>
          </a:p>
          <a:p>
            <a:pPr algn="ctr">
              <a:lnSpc>
                <a:spcPts val="7487"/>
              </a:lnSpc>
            </a:pPr>
            <a:endParaRPr lang="en-US" sz="6399">
              <a:solidFill>
                <a:srgbClr val="000000"/>
              </a:solidFill>
              <a:latin typeface="Open Sauce SemiBold"/>
            </a:endParaRPr>
          </a:p>
        </p:txBody>
      </p:sp>
      <p:sp>
        <p:nvSpPr>
          <p:cNvPr id="4" name="TextBox 4"/>
          <p:cNvSpPr txBox="1"/>
          <p:nvPr/>
        </p:nvSpPr>
        <p:spPr>
          <a:xfrm>
            <a:off x="1223520" y="1513305"/>
            <a:ext cx="15998566" cy="1974900"/>
          </a:xfrm>
          <a:prstGeom prst="rect">
            <a:avLst/>
          </a:prstGeom>
        </p:spPr>
        <p:txBody>
          <a:bodyPr lIns="0" tIns="0" rIns="0" bIns="0" rtlCol="0" anchor="t">
            <a:spAutoFit/>
          </a:bodyPr>
          <a:lstStyle/>
          <a:p>
            <a:pPr>
              <a:lnSpc>
                <a:spcPts val="1874"/>
              </a:lnSpc>
              <a:spcBef>
                <a:spcPct val="0"/>
              </a:spcBef>
            </a:pPr>
            <a:r>
              <a:rPr lang="en-US" sz="2400" dirty="0">
                <a:solidFill>
                  <a:srgbClr val="000000"/>
                </a:solidFill>
                <a:latin typeface="Open Sauce SemiBold Bold"/>
              </a:rPr>
              <a:t>Functional Business Requirements</a:t>
            </a:r>
          </a:p>
          <a:p>
            <a:pPr>
              <a:lnSpc>
                <a:spcPts val="1523"/>
              </a:lnSpc>
              <a:spcBef>
                <a:spcPct val="0"/>
              </a:spcBef>
            </a:pPr>
            <a:endParaRPr lang="en-US" sz="1602" dirty="0">
              <a:solidFill>
                <a:srgbClr val="000000"/>
              </a:solidFill>
              <a:latin typeface="Open Sauce SemiBold Bold"/>
            </a:endParaRPr>
          </a:p>
          <a:p>
            <a:pPr>
              <a:lnSpc>
                <a:spcPts val="1523"/>
              </a:lnSpc>
              <a:spcBef>
                <a:spcPct val="0"/>
              </a:spcBef>
            </a:pPr>
            <a:r>
              <a:rPr lang="en-US" sz="1302" dirty="0">
                <a:solidFill>
                  <a:srgbClr val="000000"/>
                </a:solidFill>
                <a:latin typeface="Open Sauce SemiBold"/>
              </a:rPr>
              <a:t>• </a:t>
            </a:r>
            <a:r>
              <a:rPr lang="en-US" dirty="0">
                <a:solidFill>
                  <a:srgbClr val="000000"/>
                </a:solidFill>
                <a:latin typeface="Open Sauce SemiBold"/>
              </a:rPr>
              <a:t>User Management: The ability to create and manage user accounts, including customer accounts and administrative accounts.</a:t>
            </a:r>
          </a:p>
          <a:p>
            <a:pPr>
              <a:lnSpc>
                <a:spcPts val="1523"/>
              </a:lnSpc>
              <a:spcBef>
                <a:spcPct val="0"/>
              </a:spcBef>
            </a:pPr>
            <a:endParaRPr lang="en-US" dirty="0">
              <a:solidFill>
                <a:srgbClr val="000000"/>
              </a:solidFill>
              <a:latin typeface="Open Sauce SemiBold"/>
            </a:endParaRPr>
          </a:p>
          <a:p>
            <a:pPr>
              <a:lnSpc>
                <a:spcPts val="1523"/>
              </a:lnSpc>
              <a:spcBef>
                <a:spcPct val="0"/>
              </a:spcBef>
            </a:pPr>
            <a:r>
              <a:rPr lang="en-US" dirty="0">
                <a:solidFill>
                  <a:srgbClr val="000000"/>
                </a:solidFill>
                <a:latin typeface="Open Sauce SemiBold"/>
              </a:rPr>
              <a:t>• Product Management: The ability to add, edit, and delete products, as well as manage product categories and attributes.</a:t>
            </a:r>
          </a:p>
          <a:p>
            <a:pPr>
              <a:lnSpc>
                <a:spcPts val="1523"/>
              </a:lnSpc>
              <a:spcBef>
                <a:spcPct val="0"/>
              </a:spcBef>
            </a:pPr>
            <a:endParaRPr lang="en-US" dirty="0">
              <a:solidFill>
                <a:srgbClr val="000000"/>
              </a:solidFill>
              <a:latin typeface="Open Sauce SemiBold"/>
            </a:endParaRPr>
          </a:p>
          <a:p>
            <a:pPr>
              <a:lnSpc>
                <a:spcPts val="1523"/>
              </a:lnSpc>
              <a:spcBef>
                <a:spcPct val="0"/>
              </a:spcBef>
            </a:pPr>
            <a:r>
              <a:rPr lang="en-US" dirty="0">
                <a:solidFill>
                  <a:srgbClr val="000000"/>
                </a:solidFill>
                <a:latin typeface="Open Sauce SemiBold"/>
              </a:rPr>
              <a:t>• Order Management: The ability to process and manage customer orders by the warehouse staff.</a:t>
            </a:r>
          </a:p>
          <a:p>
            <a:pPr>
              <a:lnSpc>
                <a:spcPts val="1523"/>
              </a:lnSpc>
              <a:spcBef>
                <a:spcPct val="0"/>
              </a:spcBef>
            </a:pPr>
            <a:endParaRPr lang="en-US" dirty="0">
              <a:solidFill>
                <a:srgbClr val="000000"/>
              </a:solidFill>
              <a:latin typeface="Open Sauce SemiBold"/>
            </a:endParaRPr>
          </a:p>
          <a:p>
            <a:pPr>
              <a:lnSpc>
                <a:spcPts val="1523"/>
              </a:lnSpc>
              <a:spcBef>
                <a:spcPct val="0"/>
              </a:spcBef>
            </a:pPr>
            <a:r>
              <a:rPr lang="en-US" dirty="0">
                <a:solidFill>
                  <a:srgbClr val="000000"/>
                </a:solidFill>
                <a:latin typeface="Open Sauce SemiBold"/>
              </a:rPr>
              <a:t>• Inventory Management: The ability to track inventory levels, manage stock levels, and generate low stock alerts.</a:t>
            </a:r>
          </a:p>
          <a:p>
            <a:pPr>
              <a:lnSpc>
                <a:spcPts val="1523"/>
              </a:lnSpc>
              <a:spcBef>
                <a:spcPct val="0"/>
              </a:spcBef>
            </a:pPr>
            <a:endParaRPr lang="en-US" sz="1302" dirty="0">
              <a:solidFill>
                <a:srgbClr val="000000"/>
              </a:solidFill>
              <a:latin typeface="Open Sauce SemiBold"/>
            </a:endParaRPr>
          </a:p>
        </p:txBody>
      </p:sp>
      <p:sp>
        <p:nvSpPr>
          <p:cNvPr id="5" name="TextBox 5"/>
          <p:cNvSpPr txBox="1"/>
          <p:nvPr/>
        </p:nvSpPr>
        <p:spPr>
          <a:xfrm>
            <a:off x="991486" y="5644252"/>
            <a:ext cx="16230600" cy="3949799"/>
          </a:xfrm>
          <a:prstGeom prst="rect">
            <a:avLst/>
          </a:prstGeom>
        </p:spPr>
        <p:txBody>
          <a:bodyPr lIns="0" tIns="0" rIns="0" bIns="0" rtlCol="0" anchor="t">
            <a:spAutoFit/>
          </a:bodyPr>
          <a:lstStyle/>
          <a:p>
            <a:pPr>
              <a:lnSpc>
                <a:spcPts val="1958"/>
              </a:lnSpc>
              <a:spcBef>
                <a:spcPct val="0"/>
              </a:spcBef>
            </a:pPr>
            <a:r>
              <a:rPr lang="en-US" sz="2400" dirty="0">
                <a:solidFill>
                  <a:srgbClr val="000000"/>
                </a:solidFill>
                <a:latin typeface="Open Sauce SemiBold Bold"/>
              </a:rPr>
              <a:t>Non-Functional Business Requirements</a:t>
            </a:r>
          </a:p>
          <a:p>
            <a:pPr>
              <a:lnSpc>
                <a:spcPts val="1607"/>
              </a:lnSpc>
              <a:spcBef>
                <a:spcPct val="0"/>
              </a:spcBef>
            </a:pPr>
            <a:endParaRPr lang="en-US" sz="1673" dirty="0">
              <a:solidFill>
                <a:srgbClr val="000000"/>
              </a:solidFill>
              <a:latin typeface="Open Sauce SemiBold Bold"/>
            </a:endParaRPr>
          </a:p>
          <a:p>
            <a:pPr>
              <a:lnSpc>
                <a:spcPts val="1607"/>
              </a:lnSpc>
              <a:spcBef>
                <a:spcPct val="0"/>
              </a:spcBef>
            </a:pPr>
            <a:endParaRPr lang="en-US" sz="1673" dirty="0">
              <a:solidFill>
                <a:srgbClr val="000000"/>
              </a:solidFill>
              <a:latin typeface="Open Sauce SemiBold Bold"/>
            </a:endParaRPr>
          </a:p>
          <a:p>
            <a:pPr>
              <a:lnSpc>
                <a:spcPts val="1607"/>
              </a:lnSpc>
              <a:spcBef>
                <a:spcPct val="0"/>
              </a:spcBef>
            </a:pPr>
            <a:endParaRPr lang="en-US" sz="1673" dirty="0">
              <a:solidFill>
                <a:srgbClr val="000000"/>
              </a:solidFill>
              <a:latin typeface="Open Sauce SemiBold Bold"/>
            </a:endParaRPr>
          </a:p>
          <a:p>
            <a:pPr>
              <a:lnSpc>
                <a:spcPts val="1607"/>
              </a:lnSpc>
              <a:spcBef>
                <a:spcPct val="0"/>
              </a:spcBef>
            </a:pPr>
            <a:r>
              <a:rPr lang="en-US" sz="1600" dirty="0">
                <a:solidFill>
                  <a:srgbClr val="000000"/>
                </a:solidFill>
                <a:latin typeface="Open Sauce SemiBold"/>
              </a:rPr>
              <a:t>• Scalability: The ability to handle increasing levels of traffic and transactions as the business grows.</a:t>
            </a:r>
          </a:p>
          <a:p>
            <a:pPr>
              <a:lnSpc>
                <a:spcPts val="1607"/>
              </a:lnSpc>
              <a:spcBef>
                <a:spcPct val="0"/>
              </a:spcBef>
            </a:pPr>
            <a:endParaRPr lang="en-US" sz="1600" dirty="0">
              <a:solidFill>
                <a:srgbClr val="000000"/>
              </a:solidFill>
              <a:latin typeface="Open Sauce SemiBold"/>
            </a:endParaRPr>
          </a:p>
          <a:p>
            <a:pPr>
              <a:lnSpc>
                <a:spcPts val="1607"/>
              </a:lnSpc>
              <a:spcBef>
                <a:spcPct val="0"/>
              </a:spcBef>
            </a:pPr>
            <a:r>
              <a:rPr lang="en-US" sz="1600" dirty="0">
                <a:solidFill>
                  <a:srgbClr val="000000"/>
                </a:solidFill>
                <a:latin typeface="Open Sauce SemiBold"/>
              </a:rPr>
              <a:t>• Performance: The ability to deliver fast and responsive website performance, with fast page load times and minimal downtime.</a:t>
            </a:r>
          </a:p>
          <a:p>
            <a:pPr>
              <a:lnSpc>
                <a:spcPts val="1607"/>
              </a:lnSpc>
              <a:spcBef>
                <a:spcPct val="0"/>
              </a:spcBef>
            </a:pPr>
            <a:endParaRPr lang="en-US" sz="1600" dirty="0">
              <a:solidFill>
                <a:srgbClr val="000000"/>
              </a:solidFill>
              <a:latin typeface="Open Sauce SemiBold"/>
            </a:endParaRPr>
          </a:p>
          <a:p>
            <a:pPr>
              <a:lnSpc>
                <a:spcPts val="1607"/>
              </a:lnSpc>
              <a:spcBef>
                <a:spcPct val="0"/>
              </a:spcBef>
            </a:pPr>
            <a:r>
              <a:rPr lang="en-US" sz="1600" dirty="0">
                <a:solidFill>
                  <a:srgbClr val="000000"/>
                </a:solidFill>
                <a:latin typeface="Open Sauce SemiBold"/>
              </a:rPr>
              <a:t>• Security: The ability to protect customer data and transactions from cyber threats, including encryption, access controls, and regular security audits.</a:t>
            </a:r>
          </a:p>
          <a:p>
            <a:pPr>
              <a:lnSpc>
                <a:spcPts val="1607"/>
              </a:lnSpc>
              <a:spcBef>
                <a:spcPct val="0"/>
              </a:spcBef>
            </a:pPr>
            <a:endParaRPr lang="en-US" sz="1600" dirty="0">
              <a:solidFill>
                <a:srgbClr val="000000"/>
              </a:solidFill>
              <a:latin typeface="Open Sauce SemiBold"/>
            </a:endParaRPr>
          </a:p>
          <a:p>
            <a:pPr>
              <a:lnSpc>
                <a:spcPts val="1607"/>
              </a:lnSpc>
              <a:spcBef>
                <a:spcPct val="0"/>
              </a:spcBef>
            </a:pPr>
            <a:r>
              <a:rPr lang="en-US" sz="1600" dirty="0">
                <a:solidFill>
                  <a:srgbClr val="000000"/>
                </a:solidFill>
                <a:latin typeface="Open Sauce SemiBold"/>
              </a:rPr>
              <a:t>• Reliability: The ability to provide a dependable and uninterrupted shopping experience, even in the event of failures or outages.</a:t>
            </a:r>
          </a:p>
          <a:p>
            <a:pPr>
              <a:lnSpc>
                <a:spcPts val="1607"/>
              </a:lnSpc>
              <a:spcBef>
                <a:spcPct val="0"/>
              </a:spcBef>
            </a:pPr>
            <a:endParaRPr lang="en-US" sz="1600" dirty="0">
              <a:solidFill>
                <a:srgbClr val="000000"/>
              </a:solidFill>
              <a:latin typeface="Open Sauce SemiBold"/>
            </a:endParaRPr>
          </a:p>
          <a:p>
            <a:pPr>
              <a:lnSpc>
                <a:spcPts val="1607"/>
              </a:lnSpc>
              <a:spcBef>
                <a:spcPct val="0"/>
              </a:spcBef>
            </a:pPr>
            <a:r>
              <a:rPr lang="en-US" sz="1600" dirty="0">
                <a:solidFill>
                  <a:srgbClr val="000000"/>
                </a:solidFill>
                <a:latin typeface="Open Sauce SemiBold"/>
              </a:rPr>
              <a:t>• Usability: The ability to provide a user-friendly and intuitive shopping experience, with clear navigation and a visually appealing design.</a:t>
            </a:r>
          </a:p>
          <a:p>
            <a:pPr>
              <a:lnSpc>
                <a:spcPts val="1607"/>
              </a:lnSpc>
              <a:spcBef>
                <a:spcPct val="0"/>
              </a:spcBef>
            </a:pPr>
            <a:endParaRPr lang="en-US" sz="1600" dirty="0">
              <a:solidFill>
                <a:srgbClr val="000000"/>
              </a:solidFill>
              <a:latin typeface="Open Sauce SemiBold"/>
            </a:endParaRPr>
          </a:p>
          <a:p>
            <a:pPr>
              <a:lnSpc>
                <a:spcPts val="1607"/>
              </a:lnSpc>
              <a:spcBef>
                <a:spcPct val="0"/>
              </a:spcBef>
            </a:pPr>
            <a:r>
              <a:rPr lang="en-US" sz="1600" dirty="0">
                <a:solidFill>
                  <a:srgbClr val="000000"/>
                </a:solidFill>
                <a:latin typeface="Open Sauce SemiBold"/>
              </a:rPr>
              <a:t>• Accessibility: The ability to provide an accessible shopping experience for customers with disabilities, in accordance with relevant accessibility standards.</a:t>
            </a:r>
          </a:p>
          <a:p>
            <a:pPr>
              <a:lnSpc>
                <a:spcPts val="1607"/>
              </a:lnSpc>
              <a:spcBef>
                <a:spcPct val="0"/>
              </a:spcBef>
            </a:pPr>
            <a:endParaRPr lang="en-US" sz="1600" dirty="0">
              <a:solidFill>
                <a:srgbClr val="000000"/>
              </a:solidFill>
              <a:latin typeface="Open Sauce SemiBold"/>
            </a:endParaRPr>
          </a:p>
          <a:p>
            <a:pPr>
              <a:lnSpc>
                <a:spcPts val="1607"/>
              </a:lnSpc>
              <a:spcBef>
                <a:spcPct val="0"/>
              </a:spcBef>
            </a:pPr>
            <a:r>
              <a:rPr lang="en-US" sz="1600" dirty="0">
                <a:solidFill>
                  <a:srgbClr val="000000"/>
                </a:solidFill>
                <a:latin typeface="Open Sauce SemiBold"/>
              </a:rPr>
              <a:t>• Compliance: The ability to meet relevant legal and regulatory requirements, including data privacy and security standards.</a:t>
            </a:r>
          </a:p>
          <a:p>
            <a:pPr>
              <a:lnSpc>
                <a:spcPts val="1607"/>
              </a:lnSpc>
              <a:spcBef>
                <a:spcPct val="0"/>
              </a:spcBef>
            </a:pPr>
            <a:endParaRPr lang="en-US" sz="1600" dirty="0">
              <a:solidFill>
                <a:srgbClr val="000000"/>
              </a:solidFill>
              <a:latin typeface="Open Sauce SemiBold"/>
            </a:endParaRPr>
          </a:p>
          <a:p>
            <a:pPr>
              <a:lnSpc>
                <a:spcPts val="1607"/>
              </a:lnSpc>
              <a:spcBef>
                <a:spcPct val="0"/>
              </a:spcBef>
            </a:pPr>
            <a:r>
              <a:rPr lang="en-US" sz="1600" dirty="0">
                <a:solidFill>
                  <a:srgbClr val="000000"/>
                </a:solidFill>
                <a:latin typeface="Open Sauce SemiBold"/>
              </a:rPr>
              <a:t>• Cost Efficiency: The ability to optimize costs and minimize waste, while still delivering a high-quality shopping experience to customers.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6548489"/>
            <a:ext cx="5261959" cy="5419621"/>
          </a:xfrm>
          <a:prstGeom prst="rect">
            <a:avLst/>
          </a:prstGeom>
        </p:spPr>
      </p:pic>
      <p:sp>
        <p:nvSpPr>
          <p:cNvPr id="4" name="TextBox 4"/>
          <p:cNvSpPr txBox="1"/>
          <p:nvPr/>
        </p:nvSpPr>
        <p:spPr>
          <a:xfrm>
            <a:off x="0" y="484800"/>
            <a:ext cx="18288000" cy="914594"/>
          </a:xfrm>
          <a:prstGeom prst="rect">
            <a:avLst/>
          </a:prstGeom>
        </p:spPr>
        <p:txBody>
          <a:bodyPr lIns="0" tIns="0" rIns="0" bIns="0" rtlCol="0" anchor="t">
            <a:spAutoFit/>
          </a:bodyPr>
          <a:lstStyle/>
          <a:p>
            <a:pPr algn="ctr">
              <a:lnSpc>
                <a:spcPts val="7117"/>
              </a:lnSpc>
              <a:spcBef>
                <a:spcPct val="0"/>
              </a:spcBef>
            </a:pPr>
            <a:r>
              <a:rPr lang="en-US" sz="6083">
                <a:solidFill>
                  <a:srgbClr val="000000"/>
                </a:solidFill>
                <a:latin typeface="Open Sauce SemiBold"/>
              </a:rPr>
              <a:t>ARCHITECTURAL DIAGRAM</a:t>
            </a:r>
          </a:p>
        </p:txBody>
      </p:sp>
      <p:pic>
        <p:nvPicPr>
          <p:cNvPr id="13" name="Picture 12" descr="A screenshot of a graph&#10;&#10;Description automatically generated with low confidence">
            <a:extLst>
              <a:ext uri="{FF2B5EF4-FFF2-40B4-BE49-F238E27FC236}">
                <a16:creationId xmlns:a16="http://schemas.microsoft.com/office/drawing/2014/main" id="{216BD99C-5E5C-8CF5-5E10-BCFC5D2C0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1399394"/>
            <a:ext cx="13792200" cy="78758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73334" y="2697545"/>
            <a:ext cx="16956083" cy="17464130"/>
          </a:xfrm>
          <a:prstGeom prst="rect">
            <a:avLst/>
          </a:prstGeom>
        </p:spPr>
      </p:pic>
      <p:sp>
        <p:nvSpPr>
          <p:cNvPr id="3" name="TextBox 3"/>
          <p:cNvSpPr txBox="1"/>
          <p:nvPr/>
        </p:nvSpPr>
        <p:spPr>
          <a:xfrm>
            <a:off x="9144000" y="4116654"/>
            <a:ext cx="7791088" cy="1505465"/>
          </a:xfrm>
          <a:prstGeom prst="rect">
            <a:avLst/>
          </a:prstGeom>
        </p:spPr>
        <p:txBody>
          <a:bodyPr lIns="0" tIns="0" rIns="0" bIns="0" rtlCol="0" anchor="t">
            <a:spAutoFit/>
          </a:bodyPr>
          <a:lstStyle/>
          <a:p>
            <a:pPr algn="r">
              <a:lnSpc>
                <a:spcPts val="11858"/>
              </a:lnSpc>
            </a:pPr>
            <a:r>
              <a:rPr lang="en-US" sz="10135">
                <a:solidFill>
                  <a:srgbClr val="000000"/>
                </a:solidFill>
                <a:latin typeface="Open Sauce SemiBold"/>
              </a:rPr>
              <a:t>Thank You</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53"/>
          <a:stretch>
            <a:fillRect/>
          </a:stretch>
        </p:blipFill>
        <p:spPr>
          <a:xfrm>
            <a:off x="799744" y="-1082194"/>
            <a:ext cx="12095778" cy="5923443"/>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53"/>
          <a:stretch>
            <a:fillRect/>
          </a:stretch>
        </p:blipFill>
        <p:spPr>
          <a:xfrm rot="-5400000">
            <a:off x="-5317547" y="-606498"/>
            <a:ext cx="12095778" cy="59234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52CC"/>
        </a:solidFill>
        <a:effectLst/>
      </p:bgPr>
    </p:bg>
    <p:spTree>
      <p:nvGrpSpPr>
        <p:cNvPr id="1" name=""/>
        <p:cNvGrpSpPr/>
        <p:nvPr/>
      </p:nvGrpSpPr>
      <p:grpSpPr>
        <a:xfrm>
          <a:off x="0" y="0"/>
          <a:ext cx="0" cy="0"/>
          <a:chOff x="0" y="0"/>
          <a:chExt cx="0" cy="0"/>
        </a:xfrm>
      </p:grpSpPr>
      <p:sp>
        <p:nvSpPr>
          <p:cNvPr id="2" name="TextBox 2"/>
          <p:cNvSpPr txBox="1"/>
          <p:nvPr/>
        </p:nvSpPr>
        <p:spPr>
          <a:xfrm>
            <a:off x="6579602" y="2287279"/>
            <a:ext cx="11195076" cy="5274292"/>
          </a:xfrm>
          <a:prstGeom prst="rect">
            <a:avLst/>
          </a:prstGeom>
        </p:spPr>
        <p:txBody>
          <a:bodyPr lIns="0" tIns="0" rIns="0" bIns="0" rtlCol="0" anchor="t">
            <a:spAutoFit/>
          </a:bodyPr>
          <a:lstStyle/>
          <a:p>
            <a:pPr>
              <a:lnSpc>
                <a:spcPts val="9040"/>
              </a:lnSpc>
            </a:pPr>
            <a:r>
              <a:rPr lang="en-US" sz="3766" dirty="0">
                <a:solidFill>
                  <a:srgbClr val="FFFFFF"/>
                </a:solidFill>
                <a:latin typeface="Open Sauce Bold"/>
              </a:rPr>
              <a:t>BUSINESS OBJECTIVE</a:t>
            </a:r>
          </a:p>
          <a:p>
            <a:pPr>
              <a:lnSpc>
                <a:spcPts val="6640"/>
              </a:lnSpc>
            </a:pPr>
            <a:r>
              <a:rPr lang="en-US" sz="2766" dirty="0">
                <a:solidFill>
                  <a:srgbClr val="FFFFFF"/>
                </a:solidFill>
                <a:latin typeface="Canva Sans 1"/>
              </a:rPr>
              <a:t>CREATE AN E-COMMERCE WEBSITE THAT USES AWS TO HELP CUSTOMERS PURCHASE A – Z THINGS WITH JUST A CLICK AWAY BY SITTING IN THE COMFORT OF THEIR HOMES ANYTIME, ANYWHERE </a:t>
            </a:r>
          </a:p>
          <a:p>
            <a:pPr>
              <a:lnSpc>
                <a:spcPts val="6640"/>
              </a:lnSpc>
            </a:pPr>
            <a:endParaRPr lang="en-US" sz="2766" dirty="0">
              <a:solidFill>
                <a:srgbClr val="FFFFFF"/>
              </a:solidFill>
              <a:latin typeface="Canva Sans 1"/>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129618"/>
            <a:ext cx="9345037" cy="962503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331223"/>
            <a:ext cx="9345037" cy="96250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7883" y="-7069700"/>
            <a:ext cx="18626897" cy="12386887"/>
          </a:xfrm>
          <a:prstGeom prst="rect">
            <a:avLst/>
          </a:prstGeom>
        </p:spPr>
      </p:pic>
      <p:grpSp>
        <p:nvGrpSpPr>
          <p:cNvPr id="3" name="Group 3"/>
          <p:cNvGrpSpPr/>
          <p:nvPr/>
        </p:nvGrpSpPr>
        <p:grpSpPr>
          <a:xfrm>
            <a:off x="2036694" y="2988887"/>
            <a:ext cx="4325454" cy="2492284"/>
            <a:chOff x="0" y="0"/>
            <a:chExt cx="5767272" cy="3323045"/>
          </a:xfrm>
        </p:grpSpPr>
        <p:grpSp>
          <p:nvGrpSpPr>
            <p:cNvPr id="4" name="Group 4"/>
            <p:cNvGrpSpPr>
              <a:grpSpLocks noChangeAspect="1"/>
            </p:cNvGrpSpPr>
            <p:nvPr/>
          </p:nvGrpSpPr>
          <p:grpSpPr>
            <a:xfrm>
              <a:off x="0" y="0"/>
              <a:ext cx="3323058" cy="3323045"/>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grpSp>
          <p:nvGrpSpPr>
            <p:cNvPr id="6" name="Group 6"/>
            <p:cNvGrpSpPr/>
            <p:nvPr/>
          </p:nvGrpSpPr>
          <p:grpSpPr>
            <a:xfrm>
              <a:off x="2444227" y="0"/>
              <a:ext cx="3323045" cy="3323045"/>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9" name="TextBox 9"/>
            <p:cNvSpPr txBox="1"/>
            <p:nvPr/>
          </p:nvSpPr>
          <p:spPr>
            <a:xfrm>
              <a:off x="2836748" y="813604"/>
              <a:ext cx="2538003" cy="962671"/>
            </a:xfrm>
            <a:prstGeom prst="rect">
              <a:avLst/>
            </a:prstGeom>
          </p:spPr>
          <p:txBody>
            <a:bodyPr lIns="0" tIns="0" rIns="0" bIns="0" rtlCol="0" anchor="t">
              <a:spAutoFit/>
            </a:bodyPr>
            <a:lstStyle/>
            <a:p>
              <a:pPr algn="ctr">
                <a:lnSpc>
                  <a:spcPts val="2918"/>
                </a:lnSpc>
              </a:pPr>
              <a:r>
                <a:rPr lang="en-US" sz="2372" spc="173">
                  <a:solidFill>
                    <a:srgbClr val="FFFFFF"/>
                  </a:solidFill>
                  <a:latin typeface="Open Sauce SemiBold"/>
                </a:rPr>
                <a:t>Srinivas Kashyap</a:t>
              </a:r>
            </a:p>
          </p:txBody>
        </p:sp>
      </p:grpSp>
      <p:grpSp>
        <p:nvGrpSpPr>
          <p:cNvPr id="10" name="Group 10"/>
          <p:cNvGrpSpPr/>
          <p:nvPr/>
        </p:nvGrpSpPr>
        <p:grpSpPr>
          <a:xfrm>
            <a:off x="6981273" y="2824903"/>
            <a:ext cx="4325454" cy="2492284"/>
            <a:chOff x="0" y="0"/>
            <a:chExt cx="5767272" cy="3323045"/>
          </a:xfrm>
        </p:grpSpPr>
        <p:grpSp>
          <p:nvGrpSpPr>
            <p:cNvPr id="11" name="Group 11"/>
            <p:cNvGrpSpPr>
              <a:grpSpLocks noChangeAspect="1"/>
            </p:cNvGrpSpPr>
            <p:nvPr/>
          </p:nvGrpSpPr>
          <p:grpSpPr>
            <a:xfrm>
              <a:off x="0" y="0"/>
              <a:ext cx="3323058" cy="3323045"/>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n-US" dirty="0"/>
              </a:p>
            </p:txBody>
          </p:sp>
        </p:grpSp>
        <p:grpSp>
          <p:nvGrpSpPr>
            <p:cNvPr id="13" name="Group 13"/>
            <p:cNvGrpSpPr/>
            <p:nvPr/>
          </p:nvGrpSpPr>
          <p:grpSpPr>
            <a:xfrm>
              <a:off x="2444227" y="0"/>
              <a:ext cx="3323045" cy="332304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16" name="TextBox 16"/>
            <p:cNvSpPr txBox="1"/>
            <p:nvPr/>
          </p:nvSpPr>
          <p:spPr>
            <a:xfrm>
              <a:off x="2836748" y="364047"/>
              <a:ext cx="2538003" cy="1412229"/>
            </a:xfrm>
            <a:prstGeom prst="rect">
              <a:avLst/>
            </a:prstGeom>
          </p:spPr>
          <p:txBody>
            <a:bodyPr lIns="0" tIns="0" rIns="0" bIns="0" rtlCol="0" anchor="t">
              <a:spAutoFit/>
            </a:bodyPr>
            <a:lstStyle/>
            <a:p>
              <a:pPr algn="ctr">
                <a:lnSpc>
                  <a:spcPts val="2776"/>
                </a:lnSpc>
              </a:pPr>
              <a:r>
                <a:rPr lang="en-US" sz="2372" spc="116">
                  <a:solidFill>
                    <a:srgbClr val="FFFFFF"/>
                  </a:solidFill>
                  <a:latin typeface="Open Sauce SemiBold"/>
                </a:rPr>
                <a:t> Geeta Brijlal Kotwani</a:t>
              </a:r>
            </a:p>
          </p:txBody>
        </p:sp>
      </p:grpSp>
      <p:grpSp>
        <p:nvGrpSpPr>
          <p:cNvPr id="17" name="Group 17"/>
          <p:cNvGrpSpPr/>
          <p:nvPr/>
        </p:nvGrpSpPr>
        <p:grpSpPr>
          <a:xfrm>
            <a:off x="12090094" y="2988887"/>
            <a:ext cx="4325454" cy="2492284"/>
            <a:chOff x="0" y="0"/>
            <a:chExt cx="5767272" cy="3323045"/>
          </a:xfrm>
        </p:grpSpPr>
        <p:grpSp>
          <p:nvGrpSpPr>
            <p:cNvPr id="18" name="Group 18"/>
            <p:cNvGrpSpPr>
              <a:grpSpLocks noChangeAspect="1"/>
            </p:cNvGrpSpPr>
            <p:nvPr/>
          </p:nvGrpSpPr>
          <p:grpSpPr>
            <a:xfrm>
              <a:off x="0" y="0"/>
              <a:ext cx="3323058" cy="3323045"/>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a:ln w="12700">
                <a:solidFill>
                  <a:srgbClr val="000000"/>
                </a:solidFill>
              </a:ln>
            </p:spPr>
            <p:txBody>
              <a:bodyPr/>
              <a:lstStyle/>
              <a:p>
                <a:endParaRPr lang="en-US" dirty="0"/>
              </a:p>
            </p:txBody>
          </p:sp>
        </p:grpSp>
        <p:grpSp>
          <p:nvGrpSpPr>
            <p:cNvPr id="20" name="Group 20"/>
            <p:cNvGrpSpPr/>
            <p:nvPr/>
          </p:nvGrpSpPr>
          <p:grpSpPr>
            <a:xfrm>
              <a:off x="2444227" y="0"/>
              <a:ext cx="3323045" cy="3323045"/>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23" name="TextBox 23"/>
            <p:cNvSpPr txBox="1"/>
            <p:nvPr/>
          </p:nvSpPr>
          <p:spPr>
            <a:xfrm>
              <a:off x="2836748" y="369300"/>
              <a:ext cx="2538003" cy="1406976"/>
            </a:xfrm>
            <a:prstGeom prst="rect">
              <a:avLst/>
            </a:prstGeom>
          </p:spPr>
          <p:txBody>
            <a:bodyPr lIns="0" tIns="0" rIns="0" bIns="0" rtlCol="0" anchor="t">
              <a:spAutoFit/>
            </a:bodyPr>
            <a:lstStyle/>
            <a:p>
              <a:pPr algn="ctr">
                <a:lnSpc>
                  <a:spcPts val="2776"/>
                </a:lnSpc>
              </a:pPr>
              <a:r>
                <a:rPr lang="en-US" sz="2372">
                  <a:solidFill>
                    <a:srgbClr val="FFFFFF"/>
                  </a:solidFill>
                  <a:latin typeface="Open Sauce SemiBold"/>
                </a:rPr>
                <a:t>Vivek Girishbhai Makani</a:t>
              </a:r>
            </a:p>
          </p:txBody>
        </p:sp>
      </p:grpSp>
      <p:grpSp>
        <p:nvGrpSpPr>
          <p:cNvPr id="24" name="Group 24"/>
          <p:cNvGrpSpPr/>
          <p:nvPr/>
        </p:nvGrpSpPr>
        <p:grpSpPr>
          <a:xfrm>
            <a:off x="4510111" y="6233152"/>
            <a:ext cx="4325454" cy="2492284"/>
            <a:chOff x="0" y="0"/>
            <a:chExt cx="5767272" cy="3323045"/>
          </a:xfrm>
        </p:grpSpPr>
        <p:grpSp>
          <p:nvGrpSpPr>
            <p:cNvPr id="25" name="Group 25"/>
            <p:cNvGrpSpPr>
              <a:grpSpLocks noChangeAspect="1"/>
            </p:cNvGrpSpPr>
            <p:nvPr/>
          </p:nvGrpSpPr>
          <p:grpSpPr>
            <a:xfrm>
              <a:off x="0" y="0"/>
              <a:ext cx="3323058" cy="3323045"/>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a:ln w="12700">
                <a:solidFill>
                  <a:srgbClr val="000000"/>
                </a:solidFill>
              </a:ln>
            </p:spPr>
            <p:txBody>
              <a:bodyPr/>
              <a:lstStyle/>
              <a:p>
                <a:endParaRPr lang="en-US" dirty="0"/>
              </a:p>
            </p:txBody>
          </p:sp>
        </p:grpSp>
        <p:grpSp>
          <p:nvGrpSpPr>
            <p:cNvPr id="27" name="Group 27"/>
            <p:cNvGrpSpPr/>
            <p:nvPr/>
          </p:nvGrpSpPr>
          <p:grpSpPr>
            <a:xfrm>
              <a:off x="2444227" y="0"/>
              <a:ext cx="3323045" cy="3323045"/>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29" name="TextBox 29"/>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30" name="TextBox 30"/>
            <p:cNvSpPr txBox="1"/>
            <p:nvPr/>
          </p:nvSpPr>
          <p:spPr>
            <a:xfrm>
              <a:off x="2836748" y="1305598"/>
              <a:ext cx="2538003" cy="470678"/>
            </a:xfrm>
            <a:prstGeom prst="rect">
              <a:avLst/>
            </a:prstGeom>
          </p:spPr>
          <p:txBody>
            <a:bodyPr lIns="0" tIns="0" rIns="0" bIns="0" rtlCol="0" anchor="t">
              <a:spAutoFit/>
            </a:bodyPr>
            <a:lstStyle/>
            <a:p>
              <a:pPr algn="ctr">
                <a:lnSpc>
                  <a:spcPts val="2776"/>
                </a:lnSpc>
              </a:pPr>
              <a:r>
                <a:rPr lang="en-US" sz="2372">
                  <a:solidFill>
                    <a:srgbClr val="FFFFFF"/>
                  </a:solidFill>
                  <a:latin typeface="Open Sauce SemiBold"/>
                </a:rPr>
                <a:t>Jayesh Bahl</a:t>
              </a:r>
            </a:p>
          </p:txBody>
        </p:sp>
      </p:grpSp>
      <p:grpSp>
        <p:nvGrpSpPr>
          <p:cNvPr id="31" name="Group 31"/>
          <p:cNvGrpSpPr/>
          <p:nvPr/>
        </p:nvGrpSpPr>
        <p:grpSpPr>
          <a:xfrm>
            <a:off x="9455425" y="6233152"/>
            <a:ext cx="4325454" cy="2492284"/>
            <a:chOff x="0" y="0"/>
            <a:chExt cx="5767272" cy="3323045"/>
          </a:xfrm>
        </p:grpSpPr>
        <p:grpSp>
          <p:nvGrpSpPr>
            <p:cNvPr id="32" name="Group 32"/>
            <p:cNvGrpSpPr>
              <a:grpSpLocks noChangeAspect="1"/>
            </p:cNvGrpSpPr>
            <p:nvPr/>
          </p:nvGrpSpPr>
          <p:grpSpPr>
            <a:xfrm>
              <a:off x="0" y="0"/>
              <a:ext cx="3323058" cy="3323045"/>
              <a:chOff x="0" y="0"/>
              <a:chExt cx="6350000" cy="6349975"/>
            </a:xfrm>
          </p:grpSpPr>
          <p:sp>
            <p:nvSpPr>
              <p:cNvPr id="33" name="Freeform 3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24963" b="-24963"/>
                </a:stretch>
              </a:blipFill>
            </p:spPr>
          </p:sp>
        </p:grpSp>
        <p:grpSp>
          <p:nvGrpSpPr>
            <p:cNvPr id="34" name="Group 34"/>
            <p:cNvGrpSpPr/>
            <p:nvPr/>
          </p:nvGrpSpPr>
          <p:grpSpPr>
            <a:xfrm>
              <a:off x="2444227" y="0"/>
              <a:ext cx="3323045" cy="3323045"/>
              <a:chOff x="0" y="0"/>
              <a:chExt cx="812800" cy="812800"/>
            </a:xfrm>
          </p:grpSpPr>
          <p:sp>
            <p:nvSpPr>
              <p:cNvPr id="35" name="Freeform 3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2CC"/>
              </a:solidFill>
            </p:spPr>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059"/>
                  </a:lnSpc>
                </a:pPr>
                <a:endParaRPr/>
              </a:p>
            </p:txBody>
          </p:sp>
        </p:grpSp>
        <p:sp>
          <p:nvSpPr>
            <p:cNvPr id="37" name="TextBox 37"/>
            <p:cNvSpPr txBox="1"/>
            <p:nvPr/>
          </p:nvSpPr>
          <p:spPr>
            <a:xfrm>
              <a:off x="2836748" y="369300"/>
              <a:ext cx="2538003" cy="1406976"/>
            </a:xfrm>
            <a:prstGeom prst="rect">
              <a:avLst/>
            </a:prstGeom>
          </p:spPr>
          <p:txBody>
            <a:bodyPr lIns="0" tIns="0" rIns="0" bIns="0" rtlCol="0" anchor="t">
              <a:spAutoFit/>
            </a:bodyPr>
            <a:lstStyle/>
            <a:p>
              <a:pPr algn="ctr">
                <a:lnSpc>
                  <a:spcPts val="2776"/>
                </a:lnSpc>
              </a:pPr>
              <a:r>
                <a:rPr lang="en-US" sz="2372">
                  <a:solidFill>
                    <a:srgbClr val="FFFFFF"/>
                  </a:solidFill>
                  <a:latin typeface="Open Sauce SemiBold"/>
                </a:rPr>
                <a:t>Akshay Sudhir Kadam</a:t>
              </a:r>
            </a:p>
          </p:txBody>
        </p:sp>
        <p:sp>
          <p:nvSpPr>
            <p:cNvPr id="38" name="TextBox 38"/>
            <p:cNvSpPr txBox="1"/>
            <p:nvPr/>
          </p:nvSpPr>
          <p:spPr>
            <a:xfrm>
              <a:off x="2723636" y="2011412"/>
              <a:ext cx="2764227" cy="340148"/>
            </a:xfrm>
            <a:prstGeom prst="rect">
              <a:avLst/>
            </a:prstGeom>
          </p:spPr>
          <p:txBody>
            <a:bodyPr lIns="0" tIns="0" rIns="0" bIns="0" rtlCol="0" anchor="t">
              <a:spAutoFit/>
            </a:bodyPr>
            <a:lstStyle/>
            <a:p>
              <a:pPr algn="ctr">
                <a:lnSpc>
                  <a:spcPts val="1967"/>
                </a:lnSpc>
              </a:pPr>
              <a:endParaRPr/>
            </a:p>
          </p:txBody>
        </p:sp>
      </p:grpSp>
      <p:sp>
        <p:nvSpPr>
          <p:cNvPr id="39" name="TextBox 39"/>
          <p:cNvSpPr txBox="1"/>
          <p:nvPr/>
        </p:nvSpPr>
        <p:spPr>
          <a:xfrm>
            <a:off x="4123811" y="653789"/>
            <a:ext cx="10663228" cy="1065657"/>
          </a:xfrm>
          <a:prstGeom prst="rect">
            <a:avLst/>
          </a:prstGeom>
        </p:spPr>
        <p:txBody>
          <a:bodyPr lIns="0" tIns="0" rIns="0" bIns="0" rtlCol="0" anchor="t">
            <a:spAutoFit/>
          </a:bodyPr>
          <a:lstStyle/>
          <a:p>
            <a:pPr algn="ctr">
              <a:lnSpc>
                <a:spcPts val="8424"/>
              </a:lnSpc>
            </a:pPr>
            <a:r>
              <a:rPr lang="en-US" sz="7200" dirty="0">
                <a:solidFill>
                  <a:srgbClr val="000000"/>
                </a:solidFill>
                <a:latin typeface="Open Sauce SemiBold"/>
              </a:rPr>
              <a:t>Project Team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3" r="33263" b="42821"/>
          <a:stretch>
            <a:fillRect/>
          </a:stretch>
        </p:blipFill>
        <p:spPr>
          <a:xfrm>
            <a:off x="8307752" y="-1927"/>
            <a:ext cx="9980248" cy="5854057"/>
          </a:xfrm>
          <a:prstGeom prst="rect">
            <a:avLst/>
          </a:prstGeom>
        </p:spPr>
      </p:pic>
      <p:sp>
        <p:nvSpPr>
          <p:cNvPr id="3" name="TextBox 3"/>
          <p:cNvSpPr txBox="1"/>
          <p:nvPr/>
        </p:nvSpPr>
        <p:spPr>
          <a:xfrm>
            <a:off x="1028700" y="783120"/>
            <a:ext cx="7279052" cy="1874394"/>
          </a:xfrm>
          <a:prstGeom prst="rect">
            <a:avLst/>
          </a:prstGeom>
        </p:spPr>
        <p:txBody>
          <a:bodyPr lIns="0" tIns="0" rIns="0" bIns="0" rtlCol="0" anchor="t">
            <a:spAutoFit/>
          </a:bodyPr>
          <a:lstStyle/>
          <a:p>
            <a:pPr>
              <a:lnSpc>
                <a:spcPts val="7380"/>
              </a:lnSpc>
            </a:pPr>
            <a:r>
              <a:rPr lang="en-US" sz="6308">
                <a:solidFill>
                  <a:srgbClr val="000000"/>
                </a:solidFill>
                <a:latin typeface="Open Sauce SemiBold"/>
              </a:rPr>
              <a:t>WHAT IS CLOUD COMPUTING?</a:t>
            </a:r>
          </a:p>
        </p:txBody>
      </p:sp>
      <p:sp>
        <p:nvSpPr>
          <p:cNvPr id="4" name="TextBox 4"/>
          <p:cNvSpPr txBox="1"/>
          <p:nvPr/>
        </p:nvSpPr>
        <p:spPr>
          <a:xfrm>
            <a:off x="1028700" y="2877477"/>
            <a:ext cx="6503180" cy="5091907"/>
          </a:xfrm>
          <a:prstGeom prst="rect">
            <a:avLst/>
          </a:prstGeom>
        </p:spPr>
        <p:txBody>
          <a:bodyPr lIns="0" tIns="0" rIns="0" bIns="0" rtlCol="0" anchor="t">
            <a:spAutoFit/>
          </a:bodyPr>
          <a:lstStyle/>
          <a:p>
            <a:pPr>
              <a:lnSpc>
                <a:spcPct val="150000"/>
              </a:lnSpc>
            </a:pPr>
            <a:r>
              <a:rPr lang="en-US" sz="3200" dirty="0">
                <a:solidFill>
                  <a:srgbClr val="000000"/>
                </a:solidFill>
                <a:latin typeface="Canva Sans 2"/>
              </a:rPr>
              <a:t>Cloud Computing is the on-demand availability of computer system resources, such as data storage and computing power with/without active management of the user. This a pay as you use type of service.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4000" y="-1332111"/>
            <a:ext cx="12951223" cy="12951223"/>
          </a:xfrm>
          <a:prstGeom prst="rect">
            <a:avLst/>
          </a:prstGeom>
        </p:spPr>
      </p:pic>
      <p:grpSp>
        <p:nvGrpSpPr>
          <p:cNvPr id="3" name="Group 3"/>
          <p:cNvGrpSpPr/>
          <p:nvPr/>
        </p:nvGrpSpPr>
        <p:grpSpPr>
          <a:xfrm>
            <a:off x="8132092" y="4307450"/>
            <a:ext cx="8268074" cy="2179765"/>
            <a:chOff x="0" y="0"/>
            <a:chExt cx="11024099" cy="2906353"/>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024099" cy="2906353"/>
            </a:xfrm>
            <a:prstGeom prst="rect">
              <a:avLst/>
            </a:prstGeom>
          </p:spPr>
        </p:pic>
        <p:pic>
          <p:nvPicPr>
            <p:cNvPr id="5" name="Picture 5"/>
            <p:cNvPicPr>
              <a:picLocks noChangeAspect="1"/>
            </p:cNvPicPr>
            <p:nvPr/>
          </p:nvPicPr>
          <p:blipFill>
            <a:blip r:embed="rId6"/>
            <a:srcRect/>
            <a:stretch>
              <a:fillRect/>
            </a:stretch>
          </p:blipFill>
          <p:spPr>
            <a:xfrm>
              <a:off x="383449" y="365279"/>
              <a:ext cx="2178518" cy="2175794"/>
            </a:xfrm>
            <a:prstGeom prst="rect">
              <a:avLst/>
            </a:prstGeom>
          </p:spPr>
        </p:pic>
      </p:grpSp>
      <p:grpSp>
        <p:nvGrpSpPr>
          <p:cNvPr id="6" name="Group 6"/>
          <p:cNvGrpSpPr/>
          <p:nvPr/>
        </p:nvGrpSpPr>
        <p:grpSpPr>
          <a:xfrm>
            <a:off x="8702696" y="7118875"/>
            <a:ext cx="8268074" cy="2179765"/>
            <a:chOff x="0" y="0"/>
            <a:chExt cx="11024099" cy="2906353"/>
          </a:xfrm>
        </p:grpSpPr>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024099" cy="2906353"/>
            </a:xfrm>
            <a:prstGeom prst="rect">
              <a:avLst/>
            </a:prstGeom>
          </p:spPr>
        </p:pic>
        <p:pic>
          <p:nvPicPr>
            <p:cNvPr id="8" name="Picture 8"/>
            <p:cNvPicPr>
              <a:picLocks noChangeAspect="1"/>
            </p:cNvPicPr>
            <p:nvPr/>
          </p:nvPicPr>
          <p:blipFill>
            <a:blip r:embed="rId6"/>
            <a:srcRect/>
            <a:stretch>
              <a:fillRect/>
            </a:stretch>
          </p:blipFill>
          <p:spPr>
            <a:xfrm>
              <a:off x="383449" y="365279"/>
              <a:ext cx="2178518" cy="2175794"/>
            </a:xfrm>
            <a:prstGeom prst="rect">
              <a:avLst/>
            </a:prstGeom>
          </p:spPr>
        </p:pic>
      </p:grpSp>
      <p:grpSp>
        <p:nvGrpSpPr>
          <p:cNvPr id="9" name="Group 9"/>
          <p:cNvGrpSpPr/>
          <p:nvPr/>
        </p:nvGrpSpPr>
        <p:grpSpPr>
          <a:xfrm>
            <a:off x="8702696" y="1536366"/>
            <a:ext cx="8268074" cy="2179765"/>
            <a:chOff x="0" y="0"/>
            <a:chExt cx="11024099" cy="2906353"/>
          </a:xfrm>
        </p:grpSpPr>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024099" cy="2906353"/>
            </a:xfrm>
            <a:prstGeom prst="rect">
              <a:avLst/>
            </a:prstGeom>
          </p:spPr>
        </p:pic>
        <p:pic>
          <p:nvPicPr>
            <p:cNvPr id="11" name="Picture 11"/>
            <p:cNvPicPr>
              <a:picLocks noChangeAspect="1"/>
            </p:cNvPicPr>
            <p:nvPr/>
          </p:nvPicPr>
          <p:blipFill>
            <a:blip r:embed="rId6"/>
            <a:srcRect/>
            <a:stretch>
              <a:fillRect/>
            </a:stretch>
          </p:blipFill>
          <p:spPr>
            <a:xfrm>
              <a:off x="383449" y="365279"/>
              <a:ext cx="2178518" cy="2175794"/>
            </a:xfrm>
            <a:prstGeom prst="rect">
              <a:avLst/>
            </a:prstGeom>
          </p:spPr>
        </p:pic>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04637" y="2138643"/>
            <a:ext cx="1080566" cy="975211"/>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654812" y="4816045"/>
            <a:ext cx="1132330" cy="1104022"/>
          </a:xfrm>
          <a:prstGeom prst="rect">
            <a:avLst/>
          </a:prstGeom>
        </p:spPr>
      </p:pic>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373191" y="7610122"/>
            <a:ext cx="896456" cy="1197270"/>
          </a:xfrm>
          <a:prstGeom prst="rect">
            <a:avLst/>
          </a:prstGeom>
        </p:spPr>
      </p:pic>
      <p:sp>
        <p:nvSpPr>
          <p:cNvPr id="15" name="TextBox 15"/>
          <p:cNvSpPr txBox="1"/>
          <p:nvPr/>
        </p:nvSpPr>
        <p:spPr>
          <a:xfrm>
            <a:off x="1028700" y="3679609"/>
            <a:ext cx="6623975" cy="2807606"/>
          </a:xfrm>
          <a:prstGeom prst="rect">
            <a:avLst/>
          </a:prstGeom>
        </p:spPr>
        <p:txBody>
          <a:bodyPr lIns="0" tIns="0" rIns="0" bIns="0" rtlCol="0" anchor="t">
            <a:spAutoFit/>
          </a:bodyPr>
          <a:lstStyle/>
          <a:p>
            <a:pPr>
              <a:lnSpc>
                <a:spcPts val="11055"/>
              </a:lnSpc>
            </a:pPr>
            <a:r>
              <a:rPr lang="en-US" sz="9449">
                <a:solidFill>
                  <a:srgbClr val="000000"/>
                </a:solidFill>
                <a:latin typeface="Open Sauce SemiBold Bold"/>
              </a:rPr>
              <a:t>WHY AWS CLOUD?</a:t>
            </a:r>
          </a:p>
        </p:txBody>
      </p:sp>
      <p:sp>
        <p:nvSpPr>
          <p:cNvPr id="16" name="TextBox 16"/>
          <p:cNvSpPr txBox="1"/>
          <p:nvPr/>
        </p:nvSpPr>
        <p:spPr>
          <a:xfrm>
            <a:off x="10873819" y="2047373"/>
            <a:ext cx="6096951" cy="1224616"/>
          </a:xfrm>
          <a:prstGeom prst="rect">
            <a:avLst/>
          </a:prstGeom>
        </p:spPr>
        <p:txBody>
          <a:bodyPr lIns="0" tIns="0" rIns="0" bIns="0" rtlCol="0" anchor="t">
            <a:spAutoFit/>
          </a:bodyPr>
          <a:lstStyle/>
          <a:p>
            <a:pPr>
              <a:lnSpc>
                <a:spcPts val="2189"/>
              </a:lnSpc>
            </a:pPr>
            <a:r>
              <a:rPr lang="en-US" sz="1871">
                <a:solidFill>
                  <a:srgbClr val="FFFFFF"/>
                </a:solidFill>
                <a:latin typeface="Open Sauce SemiBold Bold"/>
              </a:rPr>
              <a:t>Eliminate costly technical debt and reallocate resources so you can deliver high-value revenue and generate projects faster. </a:t>
            </a:r>
          </a:p>
          <a:p>
            <a:pPr>
              <a:lnSpc>
                <a:spcPts val="2072"/>
              </a:lnSpc>
            </a:pPr>
            <a:endParaRPr lang="en-US" sz="1871">
              <a:solidFill>
                <a:srgbClr val="FFFFFF"/>
              </a:solidFill>
              <a:latin typeface="Open Sauce SemiBold Bold"/>
            </a:endParaRPr>
          </a:p>
          <a:p>
            <a:pPr>
              <a:lnSpc>
                <a:spcPts val="1136"/>
              </a:lnSpc>
            </a:pPr>
            <a:endParaRPr lang="en-US" sz="1871">
              <a:solidFill>
                <a:srgbClr val="FFFFFF"/>
              </a:solidFill>
              <a:latin typeface="Open Sauce SemiBold Bold"/>
            </a:endParaRPr>
          </a:p>
        </p:txBody>
      </p:sp>
      <p:sp>
        <p:nvSpPr>
          <p:cNvPr id="17" name="TextBox 17"/>
          <p:cNvSpPr txBox="1"/>
          <p:nvPr/>
        </p:nvSpPr>
        <p:spPr>
          <a:xfrm>
            <a:off x="10269648" y="4909344"/>
            <a:ext cx="5349964" cy="1340358"/>
          </a:xfrm>
          <a:prstGeom prst="rect">
            <a:avLst/>
          </a:prstGeom>
        </p:spPr>
        <p:txBody>
          <a:bodyPr lIns="0" tIns="0" rIns="0" bIns="0" rtlCol="0" anchor="t">
            <a:spAutoFit/>
          </a:bodyPr>
          <a:lstStyle/>
          <a:p>
            <a:pPr>
              <a:lnSpc>
                <a:spcPts val="2105"/>
              </a:lnSpc>
            </a:pPr>
            <a:r>
              <a:rPr lang="en-US" sz="1799">
                <a:solidFill>
                  <a:srgbClr val="FFFFFF"/>
                </a:solidFill>
                <a:latin typeface="Open Sauce SemiBold"/>
              </a:rPr>
              <a:t>I</a:t>
            </a:r>
            <a:r>
              <a:rPr lang="en-US" sz="1799">
                <a:solidFill>
                  <a:srgbClr val="FFFFFF"/>
                </a:solidFill>
                <a:latin typeface="Open Sauce SemiBold Bold"/>
              </a:rPr>
              <a:t>Innovate faster and solidity your competitive advantage by merging startup agility with enterprise experience and resources.</a:t>
            </a:r>
          </a:p>
          <a:p>
            <a:pPr>
              <a:lnSpc>
                <a:spcPts val="2105"/>
              </a:lnSpc>
            </a:pPr>
            <a:endParaRPr lang="en-US" sz="1799">
              <a:solidFill>
                <a:srgbClr val="FFFFFF"/>
              </a:solidFill>
              <a:latin typeface="Open Sauce SemiBold Bold"/>
            </a:endParaRPr>
          </a:p>
          <a:p>
            <a:pPr>
              <a:lnSpc>
                <a:spcPts val="2106"/>
              </a:lnSpc>
            </a:pPr>
            <a:endParaRPr lang="en-US" sz="1799">
              <a:solidFill>
                <a:srgbClr val="FFFFFF"/>
              </a:solidFill>
              <a:latin typeface="Open Sauce SemiBold Bold"/>
            </a:endParaRPr>
          </a:p>
        </p:txBody>
      </p:sp>
      <p:sp>
        <p:nvSpPr>
          <p:cNvPr id="18" name="TextBox 18"/>
          <p:cNvSpPr txBox="1"/>
          <p:nvPr/>
        </p:nvSpPr>
        <p:spPr>
          <a:xfrm>
            <a:off x="10873819" y="7814749"/>
            <a:ext cx="5526348" cy="1064243"/>
          </a:xfrm>
          <a:prstGeom prst="rect">
            <a:avLst/>
          </a:prstGeom>
        </p:spPr>
        <p:txBody>
          <a:bodyPr lIns="0" tIns="0" rIns="0" bIns="0" rtlCol="0" anchor="t">
            <a:spAutoFit/>
          </a:bodyPr>
          <a:lstStyle/>
          <a:p>
            <a:pPr>
              <a:lnSpc>
                <a:spcPts val="2139"/>
              </a:lnSpc>
            </a:pPr>
            <a:r>
              <a:rPr lang="en-US" sz="1828">
                <a:solidFill>
                  <a:srgbClr val="FFFFFF"/>
                </a:solidFill>
                <a:latin typeface="Open Sauce SemiBold Bold"/>
              </a:rPr>
              <a:t>AWS excels in security &amp; compliance with data encryption, network security, IAM, &amp; industry certifications, boosting customer trust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53115" y="0"/>
            <a:ext cx="5261959" cy="5419621"/>
          </a:xfrm>
          <a:prstGeom prst="rect">
            <a:avLst/>
          </a:prstGeom>
        </p:spPr>
      </p:pic>
      <p:sp>
        <p:nvSpPr>
          <p:cNvPr id="8" name="TextBox 8"/>
          <p:cNvSpPr txBox="1"/>
          <p:nvPr/>
        </p:nvSpPr>
        <p:spPr>
          <a:xfrm>
            <a:off x="1028700" y="731188"/>
            <a:ext cx="15224415" cy="1988860"/>
          </a:xfrm>
          <a:prstGeom prst="rect">
            <a:avLst/>
          </a:prstGeom>
        </p:spPr>
        <p:txBody>
          <a:bodyPr lIns="0" tIns="0" rIns="0" bIns="0" rtlCol="0" anchor="t">
            <a:spAutoFit/>
          </a:bodyPr>
          <a:lstStyle/>
          <a:p>
            <a:pPr algn="ctr">
              <a:lnSpc>
                <a:spcPts val="7912"/>
              </a:lnSpc>
            </a:pPr>
            <a:r>
              <a:rPr lang="en-US" sz="5861" dirty="0">
                <a:solidFill>
                  <a:srgbClr val="000000"/>
                </a:solidFill>
                <a:latin typeface="Open Sauce Bold"/>
              </a:rPr>
              <a:t>The Pillars of Architecture</a:t>
            </a:r>
          </a:p>
          <a:p>
            <a:pPr algn="ctr">
              <a:lnSpc>
                <a:spcPts val="7912"/>
              </a:lnSpc>
            </a:pPr>
            <a:endParaRPr lang="en-US" sz="5861" dirty="0">
              <a:solidFill>
                <a:srgbClr val="000000"/>
              </a:solidFill>
              <a:latin typeface="Open Sauce Bold"/>
            </a:endParaRPr>
          </a:p>
        </p:txBody>
      </p:sp>
      <p:pic>
        <p:nvPicPr>
          <p:cNvPr id="35" name="Picture 34" descr="Icon&#10;&#10;Description automatically generated">
            <a:extLst>
              <a:ext uri="{FF2B5EF4-FFF2-40B4-BE49-F238E27FC236}">
                <a16:creationId xmlns:a16="http://schemas.microsoft.com/office/drawing/2014/main" id="{1CAE80D5-8EAD-EA24-E286-77DD1B588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698" y="2552700"/>
            <a:ext cx="2032000" cy="2590800"/>
          </a:xfrm>
          <a:prstGeom prst="rect">
            <a:avLst/>
          </a:prstGeom>
        </p:spPr>
      </p:pic>
      <p:pic>
        <p:nvPicPr>
          <p:cNvPr id="37" name="Picture 36" descr="Icon&#10;&#10;Description automatically generated">
            <a:extLst>
              <a:ext uri="{FF2B5EF4-FFF2-40B4-BE49-F238E27FC236}">
                <a16:creationId xmlns:a16="http://schemas.microsoft.com/office/drawing/2014/main" id="{C7F97D44-AA75-7C79-E542-1A834EE7D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1765" y="6591300"/>
            <a:ext cx="2032000" cy="2590800"/>
          </a:xfrm>
          <a:prstGeom prst="rect">
            <a:avLst/>
          </a:prstGeom>
        </p:spPr>
      </p:pic>
      <p:pic>
        <p:nvPicPr>
          <p:cNvPr id="39" name="Picture 38" descr="Logo&#10;&#10;Description automatically generated">
            <a:extLst>
              <a:ext uri="{FF2B5EF4-FFF2-40B4-BE49-F238E27FC236}">
                <a16:creationId xmlns:a16="http://schemas.microsoft.com/office/drawing/2014/main" id="{A79CF9BF-3FB9-0D8D-B1AC-9C3BED81F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2636374"/>
            <a:ext cx="2032000" cy="2590800"/>
          </a:xfrm>
          <a:prstGeom prst="rect">
            <a:avLst/>
          </a:prstGeom>
        </p:spPr>
      </p:pic>
      <p:pic>
        <p:nvPicPr>
          <p:cNvPr id="41" name="Picture 40" descr="Icon&#10;&#10;Description automatically generated">
            <a:extLst>
              <a:ext uri="{FF2B5EF4-FFF2-40B4-BE49-F238E27FC236}">
                <a16:creationId xmlns:a16="http://schemas.microsoft.com/office/drawing/2014/main" id="{454BEDF8-7B20-FE81-9C04-896276EFD4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7302" y="2636374"/>
            <a:ext cx="2032000" cy="2590800"/>
          </a:xfrm>
          <a:prstGeom prst="rect">
            <a:avLst/>
          </a:prstGeom>
        </p:spPr>
      </p:pic>
      <p:pic>
        <p:nvPicPr>
          <p:cNvPr id="43" name="Picture 42" descr="Icon&#10;&#10;Description automatically generated">
            <a:extLst>
              <a:ext uri="{FF2B5EF4-FFF2-40B4-BE49-F238E27FC236}">
                <a16:creationId xmlns:a16="http://schemas.microsoft.com/office/drawing/2014/main" id="{8F7C8094-D643-B6D8-DD70-3028CF708D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80094" y="6591300"/>
            <a:ext cx="2032000" cy="2590800"/>
          </a:xfrm>
          <a:prstGeom prst="rect">
            <a:avLst/>
          </a:prstGeom>
        </p:spPr>
      </p:pic>
      <p:pic>
        <p:nvPicPr>
          <p:cNvPr id="45" name="Picture 44" descr="Icon&#10;&#10;Description automatically generated">
            <a:extLst>
              <a:ext uri="{FF2B5EF4-FFF2-40B4-BE49-F238E27FC236}">
                <a16:creationId xmlns:a16="http://schemas.microsoft.com/office/drawing/2014/main" id="{710D4D2F-3B9B-2C33-F0A6-C58C9161E1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6698" y="6591300"/>
            <a:ext cx="2032000" cy="2590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28320" y="7577189"/>
            <a:ext cx="5261959" cy="5419621"/>
          </a:xfrm>
          <a:prstGeom prst="rect">
            <a:avLst/>
          </a:prstGeom>
        </p:spPr>
      </p:pic>
      <p:sp>
        <p:nvSpPr>
          <p:cNvPr id="4" name="TextBox 4"/>
          <p:cNvSpPr txBox="1"/>
          <p:nvPr/>
        </p:nvSpPr>
        <p:spPr>
          <a:xfrm>
            <a:off x="1028700" y="2168343"/>
            <a:ext cx="16230600" cy="923330"/>
          </a:xfrm>
          <a:prstGeom prst="rect">
            <a:avLst/>
          </a:prstGeom>
        </p:spPr>
        <p:txBody>
          <a:bodyPr lIns="0" tIns="0" rIns="0" bIns="0" rtlCol="0" anchor="t">
            <a:spAutoFit/>
          </a:bodyPr>
          <a:lstStyle/>
          <a:p>
            <a:pPr algn="just">
              <a:lnSpc>
                <a:spcPts val="3595"/>
              </a:lnSpc>
              <a:spcBef>
                <a:spcPct val="0"/>
              </a:spcBef>
            </a:pPr>
            <a:r>
              <a:rPr lang="en-US" sz="3072" dirty="0">
                <a:solidFill>
                  <a:srgbClr val="000000"/>
                </a:solidFill>
              </a:rPr>
              <a:t>Covers the processes and procedures followed for deploying, managing, monitoring and operating a cloud workload. Mentioned below are the best practice areas for Operational Excellence on Cloud.</a:t>
            </a:r>
          </a:p>
        </p:txBody>
      </p:sp>
      <p:sp>
        <p:nvSpPr>
          <p:cNvPr id="8" name="TextBox 8"/>
          <p:cNvSpPr txBox="1"/>
          <p:nvPr/>
        </p:nvSpPr>
        <p:spPr>
          <a:xfrm>
            <a:off x="1028700" y="383784"/>
            <a:ext cx="17259300" cy="845119"/>
          </a:xfrm>
          <a:prstGeom prst="rect">
            <a:avLst/>
          </a:prstGeom>
        </p:spPr>
        <p:txBody>
          <a:bodyPr lIns="0" tIns="0" rIns="0" bIns="0" rtlCol="0" anchor="t">
            <a:spAutoFit/>
          </a:bodyPr>
          <a:lstStyle/>
          <a:p>
            <a:pPr>
              <a:lnSpc>
                <a:spcPts val="6934"/>
              </a:lnSpc>
            </a:pPr>
            <a:r>
              <a:rPr lang="en-US" sz="5136" dirty="0">
                <a:solidFill>
                  <a:srgbClr val="000000"/>
                </a:solidFill>
                <a:latin typeface="Open Sauce Bold"/>
              </a:rPr>
              <a:t>Operational Excellence</a:t>
            </a:r>
          </a:p>
        </p:txBody>
      </p:sp>
      <p:pic>
        <p:nvPicPr>
          <p:cNvPr id="17" name="Picture 16" descr="A picture containing shape&#10;&#10;Description automatically generated">
            <a:extLst>
              <a:ext uri="{FF2B5EF4-FFF2-40B4-BE49-F238E27FC236}">
                <a16:creationId xmlns:a16="http://schemas.microsoft.com/office/drawing/2014/main" id="{CADF12F3-5141-6724-BAA0-80A4393B0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5231574"/>
            <a:ext cx="1962875" cy="1413270"/>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BBBF51D5-4B56-109A-84BD-DAF2A15CF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511" y="3845748"/>
            <a:ext cx="1924759" cy="1385826"/>
          </a:xfrm>
          <a:prstGeom prst="rect">
            <a:avLst/>
          </a:prstGeom>
        </p:spPr>
      </p:pic>
      <p:pic>
        <p:nvPicPr>
          <p:cNvPr id="20" name="Google Shape;187;p18">
            <a:extLst>
              <a:ext uri="{FF2B5EF4-FFF2-40B4-BE49-F238E27FC236}">
                <a16:creationId xmlns:a16="http://schemas.microsoft.com/office/drawing/2014/main" id="{60EBBC16-189C-826E-858B-99FF9DFE94D4}"/>
              </a:ext>
            </a:extLst>
          </p:cNvPr>
          <p:cNvPicPr preferRelativeResize="0"/>
          <p:nvPr/>
        </p:nvPicPr>
        <p:blipFill rotWithShape="1">
          <a:blip r:embed="rId6">
            <a:alphaModFix/>
          </a:blip>
          <a:srcRect t="12809" b="-12809"/>
          <a:stretch/>
        </p:blipFill>
        <p:spPr>
          <a:xfrm>
            <a:off x="10950022" y="5314183"/>
            <a:ext cx="1394378" cy="1200918"/>
          </a:xfrm>
          <a:prstGeom prst="rect">
            <a:avLst/>
          </a:prstGeom>
          <a:noFill/>
          <a:ln>
            <a:noFill/>
          </a:ln>
        </p:spPr>
      </p:pic>
      <p:sp>
        <p:nvSpPr>
          <p:cNvPr id="21" name="TextBox 20">
            <a:extLst>
              <a:ext uri="{FF2B5EF4-FFF2-40B4-BE49-F238E27FC236}">
                <a16:creationId xmlns:a16="http://schemas.microsoft.com/office/drawing/2014/main" id="{2D9A9AF9-D13D-78EB-CB2E-F534E54DA637}"/>
              </a:ext>
            </a:extLst>
          </p:cNvPr>
          <p:cNvSpPr txBox="1"/>
          <p:nvPr/>
        </p:nvSpPr>
        <p:spPr>
          <a:xfrm>
            <a:off x="10707211" y="6322822"/>
            <a:ext cx="2613578" cy="369332"/>
          </a:xfrm>
          <a:prstGeom prst="rect">
            <a:avLst/>
          </a:prstGeom>
          <a:noFill/>
        </p:spPr>
        <p:txBody>
          <a:bodyPr wrap="square" rtlCol="0">
            <a:spAutoFit/>
          </a:bodyPr>
          <a:lstStyle/>
          <a:p>
            <a:r>
              <a:rPr lang="en-US" b="1" dirty="0"/>
              <a:t>CloudWatch Dashboard</a:t>
            </a:r>
          </a:p>
        </p:txBody>
      </p:sp>
      <p:sp>
        <p:nvSpPr>
          <p:cNvPr id="22" name="TextBox 21">
            <a:extLst>
              <a:ext uri="{FF2B5EF4-FFF2-40B4-BE49-F238E27FC236}">
                <a16:creationId xmlns:a16="http://schemas.microsoft.com/office/drawing/2014/main" id="{811A7103-F3F5-58D0-8AF0-730340830A9B}"/>
              </a:ext>
            </a:extLst>
          </p:cNvPr>
          <p:cNvSpPr txBox="1"/>
          <p:nvPr/>
        </p:nvSpPr>
        <p:spPr>
          <a:xfrm>
            <a:off x="1028700" y="3924300"/>
            <a:ext cx="1924758" cy="3399392"/>
          </a:xfrm>
          <a:prstGeom prst="rect">
            <a:avLst/>
          </a:prstGeom>
          <a:noFill/>
        </p:spPr>
        <p:txBody>
          <a:bodyPr wrap="none" rtlCol="0">
            <a:spAutoFit/>
          </a:bodyPr>
          <a:lstStyle/>
          <a:p>
            <a:pPr marL="285750" indent="-285750">
              <a:buFont typeface="Arial" panose="020B0604020202020204" pitchFamily="34" charset="0"/>
              <a:buChar char="•"/>
            </a:pPr>
            <a:r>
              <a:rPr lang="en-US" sz="3070" dirty="0"/>
              <a:t>Prepare :</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Operate:</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Evolve: </a:t>
            </a:r>
          </a:p>
        </p:txBody>
      </p:sp>
      <p:pic>
        <p:nvPicPr>
          <p:cNvPr id="23" name="Picture 22" descr="A picture containing shape&#10;&#10;Description automatically generated">
            <a:extLst>
              <a:ext uri="{FF2B5EF4-FFF2-40B4-BE49-F238E27FC236}">
                <a16:creationId xmlns:a16="http://schemas.microsoft.com/office/drawing/2014/main" id="{AA6F1CCF-97BA-E5E0-9333-F08B53373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510" y="5342513"/>
            <a:ext cx="1924759" cy="1385826"/>
          </a:xfrm>
          <a:prstGeom prst="rect">
            <a:avLst/>
          </a:prstGeom>
        </p:spPr>
      </p:pic>
      <p:pic>
        <p:nvPicPr>
          <p:cNvPr id="24" name="Picture 23" descr="A picture containing shape&#10;&#10;Description automatically generated">
            <a:extLst>
              <a:ext uri="{FF2B5EF4-FFF2-40B4-BE49-F238E27FC236}">
                <a16:creationId xmlns:a16="http://schemas.microsoft.com/office/drawing/2014/main" id="{80954563-F5A9-AF60-8EDE-6594677BB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866" y="6884276"/>
            <a:ext cx="1924759" cy="13858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28320" y="7577189"/>
            <a:ext cx="5261959" cy="5419621"/>
          </a:xfrm>
          <a:prstGeom prst="rect">
            <a:avLst/>
          </a:prstGeom>
        </p:spPr>
      </p:pic>
      <p:sp>
        <p:nvSpPr>
          <p:cNvPr id="3" name="TextBox 3"/>
          <p:cNvSpPr txBox="1"/>
          <p:nvPr/>
        </p:nvSpPr>
        <p:spPr>
          <a:xfrm>
            <a:off x="1028700" y="2451596"/>
            <a:ext cx="15452160" cy="1308050"/>
          </a:xfrm>
          <a:prstGeom prst="rect">
            <a:avLst/>
          </a:prstGeom>
        </p:spPr>
        <p:txBody>
          <a:bodyPr lIns="0" tIns="0" rIns="0" bIns="0" rtlCol="0" anchor="t">
            <a:spAutoFit/>
          </a:bodyPr>
          <a:lstStyle/>
          <a:p>
            <a:pPr>
              <a:lnSpc>
                <a:spcPts val="3422"/>
              </a:lnSpc>
              <a:spcBef>
                <a:spcPct val="0"/>
              </a:spcBef>
            </a:pPr>
            <a:r>
              <a:rPr lang="en-US" sz="3200" dirty="0"/>
              <a:t>Reviews how efficiently resources are used to deliver the functionality and how the workloads scales with increased demand. Mentioned below are the best practice areas for performance efficiency:</a:t>
            </a:r>
            <a:endParaRPr lang="en-US" sz="3070" dirty="0">
              <a:solidFill>
                <a:srgbClr val="000000"/>
              </a:solidFill>
              <a:latin typeface="Open Sauce SemiBold"/>
            </a:endParaRPr>
          </a:p>
        </p:txBody>
      </p:sp>
      <p:sp>
        <p:nvSpPr>
          <p:cNvPr id="10" name="TextBox 10"/>
          <p:cNvSpPr txBox="1"/>
          <p:nvPr/>
        </p:nvSpPr>
        <p:spPr>
          <a:xfrm>
            <a:off x="1028700" y="933450"/>
            <a:ext cx="14228072" cy="1136076"/>
          </a:xfrm>
          <a:prstGeom prst="rect">
            <a:avLst/>
          </a:prstGeom>
        </p:spPr>
        <p:txBody>
          <a:bodyPr lIns="0" tIns="0" rIns="0" bIns="0" rtlCol="0" anchor="t">
            <a:spAutoFit/>
          </a:bodyPr>
          <a:lstStyle/>
          <a:p>
            <a:pPr>
              <a:lnSpc>
                <a:spcPts val="9265"/>
              </a:lnSpc>
            </a:pPr>
            <a:r>
              <a:rPr lang="en-US" sz="6863" dirty="0">
                <a:solidFill>
                  <a:srgbClr val="000000"/>
                </a:solidFill>
                <a:latin typeface="Open Sauce Bold"/>
              </a:rPr>
              <a:t>Performance</a:t>
            </a:r>
            <a:r>
              <a:rPr lang="en-US" sz="6863" dirty="0">
                <a:solidFill>
                  <a:srgbClr val="000000"/>
                </a:solidFill>
                <a:latin typeface="Open Sauce"/>
              </a:rPr>
              <a:t> </a:t>
            </a:r>
            <a:r>
              <a:rPr lang="en-US" sz="6863" dirty="0">
                <a:solidFill>
                  <a:srgbClr val="000000"/>
                </a:solidFill>
                <a:latin typeface="Open Sauce Bold"/>
              </a:rPr>
              <a:t>Efficiency</a:t>
            </a:r>
          </a:p>
        </p:txBody>
      </p:sp>
      <p:pic>
        <p:nvPicPr>
          <p:cNvPr id="14" name="Picture 13" descr="Icon&#10;&#10;Description automatically generated">
            <a:extLst>
              <a:ext uri="{FF2B5EF4-FFF2-40B4-BE49-F238E27FC236}">
                <a16:creationId xmlns:a16="http://schemas.microsoft.com/office/drawing/2014/main" id="{8A25F1EF-FF9C-D5EF-909A-4CF732180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743" y="8424889"/>
            <a:ext cx="1949256" cy="1333750"/>
          </a:xfrm>
          <a:prstGeom prst="rect">
            <a:avLst/>
          </a:prstGeom>
        </p:spPr>
      </p:pic>
      <p:pic>
        <p:nvPicPr>
          <p:cNvPr id="16" name="Picture 15" descr="Icon&#10;&#10;Description automatically generated">
            <a:extLst>
              <a:ext uri="{FF2B5EF4-FFF2-40B4-BE49-F238E27FC236}">
                <a16:creationId xmlns:a16="http://schemas.microsoft.com/office/drawing/2014/main" id="{69806DBC-D825-4CD3-3039-ADB0EA612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3791" y="3786088"/>
            <a:ext cx="1740180" cy="1291680"/>
          </a:xfrm>
          <a:prstGeom prst="rect">
            <a:avLst/>
          </a:prstGeom>
        </p:spPr>
      </p:pic>
      <p:pic>
        <p:nvPicPr>
          <p:cNvPr id="20" name="Picture 19" descr="Application&#10;&#10;Description automatically generated with low confidence">
            <a:extLst>
              <a:ext uri="{FF2B5EF4-FFF2-40B4-BE49-F238E27FC236}">
                <a16:creationId xmlns:a16="http://schemas.microsoft.com/office/drawing/2014/main" id="{6BFA77F0-27ED-9089-B636-27BDD3A7C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019" y="3793883"/>
            <a:ext cx="1883981" cy="1255987"/>
          </a:xfrm>
          <a:prstGeom prst="rect">
            <a:avLst/>
          </a:prstGeom>
        </p:spPr>
      </p:pic>
      <p:pic>
        <p:nvPicPr>
          <p:cNvPr id="22" name="Picture 21" descr="A picture containing shape&#10;&#10;Description automatically generated">
            <a:extLst>
              <a:ext uri="{FF2B5EF4-FFF2-40B4-BE49-F238E27FC236}">
                <a16:creationId xmlns:a16="http://schemas.microsoft.com/office/drawing/2014/main" id="{567CC16C-713D-6E19-1F21-898D8C6B5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2742" y="6770740"/>
            <a:ext cx="1949257" cy="1299504"/>
          </a:xfrm>
          <a:prstGeom prst="rect">
            <a:avLst/>
          </a:prstGeom>
        </p:spPr>
      </p:pic>
      <p:pic>
        <p:nvPicPr>
          <p:cNvPr id="24" name="Picture 23" descr="Icon&#10;&#10;Description automatically generated">
            <a:extLst>
              <a:ext uri="{FF2B5EF4-FFF2-40B4-BE49-F238E27FC236}">
                <a16:creationId xmlns:a16="http://schemas.microsoft.com/office/drawing/2014/main" id="{C0AF59C5-AC29-1D2A-AAE3-1FF7CF8126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29815" y="8485182"/>
            <a:ext cx="2009986" cy="1339990"/>
          </a:xfrm>
          <a:prstGeom prst="rect">
            <a:avLst/>
          </a:prstGeom>
        </p:spPr>
      </p:pic>
      <p:sp>
        <p:nvSpPr>
          <p:cNvPr id="25" name="TextBox 24">
            <a:extLst>
              <a:ext uri="{FF2B5EF4-FFF2-40B4-BE49-F238E27FC236}">
                <a16:creationId xmlns:a16="http://schemas.microsoft.com/office/drawing/2014/main" id="{8A3E8625-78FE-C9B4-2C67-517AAA738CD3}"/>
              </a:ext>
            </a:extLst>
          </p:cNvPr>
          <p:cNvSpPr txBox="1"/>
          <p:nvPr/>
        </p:nvSpPr>
        <p:spPr>
          <a:xfrm>
            <a:off x="1028700" y="3924300"/>
            <a:ext cx="2376933" cy="4816703"/>
          </a:xfrm>
          <a:prstGeom prst="rect">
            <a:avLst/>
          </a:prstGeom>
          <a:noFill/>
        </p:spPr>
        <p:txBody>
          <a:bodyPr wrap="none" rtlCol="0">
            <a:spAutoFit/>
          </a:bodyPr>
          <a:lstStyle/>
          <a:p>
            <a:pPr marL="285750" indent="-285750">
              <a:buFont typeface="Arial" panose="020B0604020202020204" pitchFamily="34" charset="0"/>
              <a:buChar char="•"/>
            </a:pPr>
            <a:r>
              <a:rPr lang="en-US" sz="3070" dirty="0"/>
              <a:t>Monitoring:</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Review:</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Trade-Offs: </a:t>
            </a:r>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endParaRPr lang="en-US" sz="3070" dirty="0"/>
          </a:p>
          <a:p>
            <a:pPr marL="285750" indent="-285750">
              <a:buFont typeface="Arial" panose="020B0604020202020204" pitchFamily="34" charset="0"/>
              <a:buChar char="•"/>
            </a:pPr>
            <a:r>
              <a:rPr lang="en-US" sz="3070" dirty="0"/>
              <a:t>Selection: </a:t>
            </a:r>
          </a:p>
        </p:txBody>
      </p:sp>
      <p:pic>
        <p:nvPicPr>
          <p:cNvPr id="26" name="Picture 25" descr="Application&#10;&#10;Description automatically generated with low confidence">
            <a:extLst>
              <a:ext uri="{FF2B5EF4-FFF2-40B4-BE49-F238E27FC236}">
                <a16:creationId xmlns:a16="http://schemas.microsoft.com/office/drawing/2014/main" id="{855E9653-B3A1-D115-B1EE-8430199C92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018" y="5251799"/>
            <a:ext cx="1883981" cy="1255987"/>
          </a:xfrm>
          <a:prstGeom prst="rect">
            <a:avLst/>
          </a:prstGeom>
        </p:spPr>
      </p:pic>
      <p:pic>
        <p:nvPicPr>
          <p:cNvPr id="27" name="Picture 26" descr="Icon&#10;&#10;Description automatically generated">
            <a:extLst>
              <a:ext uri="{FF2B5EF4-FFF2-40B4-BE49-F238E27FC236}">
                <a16:creationId xmlns:a16="http://schemas.microsoft.com/office/drawing/2014/main" id="{3EDFBBCA-1430-7F48-3D78-CF99703F7E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0478" y="8485181"/>
            <a:ext cx="1740180" cy="12916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28320" y="7577189"/>
            <a:ext cx="5261959" cy="5419621"/>
          </a:xfrm>
          <a:prstGeom prst="rect">
            <a:avLst/>
          </a:prstGeom>
        </p:spPr>
      </p:pic>
      <p:sp>
        <p:nvSpPr>
          <p:cNvPr id="3" name="TextBox 3"/>
          <p:cNvSpPr txBox="1"/>
          <p:nvPr/>
        </p:nvSpPr>
        <p:spPr>
          <a:xfrm>
            <a:off x="1028700" y="2516848"/>
            <a:ext cx="16230600" cy="923330"/>
          </a:xfrm>
          <a:prstGeom prst="rect">
            <a:avLst/>
          </a:prstGeom>
        </p:spPr>
        <p:txBody>
          <a:bodyPr lIns="0" tIns="0" rIns="0" bIns="0" rtlCol="0" anchor="t">
            <a:spAutoFit/>
          </a:bodyPr>
          <a:lstStyle/>
          <a:p>
            <a:pPr>
              <a:lnSpc>
                <a:spcPts val="3595"/>
              </a:lnSpc>
              <a:spcBef>
                <a:spcPct val="0"/>
              </a:spcBef>
            </a:pPr>
            <a:r>
              <a:rPr lang="en-US" sz="3200" dirty="0"/>
              <a:t>Evaluates the ability of a workload to perform its function in a resilient and fault-tolerant manner, despite potential disruptions</a:t>
            </a:r>
            <a:r>
              <a:rPr lang="en-US" sz="3070" dirty="0"/>
              <a:t>. Best practice areas for Cloud Security:</a:t>
            </a:r>
            <a:endParaRPr lang="en-US" sz="3070" dirty="0">
              <a:solidFill>
                <a:srgbClr val="000000"/>
              </a:solidFill>
              <a:latin typeface="Open Sauce SemiBold"/>
            </a:endParaRPr>
          </a:p>
        </p:txBody>
      </p:sp>
      <p:sp>
        <p:nvSpPr>
          <p:cNvPr id="9" name="TextBox 9"/>
          <p:cNvSpPr txBox="1"/>
          <p:nvPr/>
        </p:nvSpPr>
        <p:spPr>
          <a:xfrm>
            <a:off x="1028700" y="942975"/>
            <a:ext cx="12235354" cy="943463"/>
          </a:xfrm>
          <a:prstGeom prst="rect">
            <a:avLst/>
          </a:prstGeom>
        </p:spPr>
        <p:txBody>
          <a:bodyPr lIns="0" tIns="0" rIns="0" bIns="0" rtlCol="0" anchor="t">
            <a:spAutoFit/>
          </a:bodyPr>
          <a:lstStyle/>
          <a:p>
            <a:pPr>
              <a:lnSpc>
                <a:spcPts val="7967"/>
              </a:lnSpc>
            </a:pPr>
            <a:r>
              <a:rPr lang="en-US" sz="5902" dirty="0">
                <a:solidFill>
                  <a:srgbClr val="000000"/>
                </a:solidFill>
                <a:latin typeface="Open Sauce Bold"/>
              </a:rPr>
              <a:t>Security</a:t>
            </a:r>
          </a:p>
        </p:txBody>
      </p:sp>
      <p:pic>
        <p:nvPicPr>
          <p:cNvPr id="12" name="Picture 11" descr="Shape&#10;&#10;Description automatically generated with low confidence">
            <a:extLst>
              <a:ext uri="{FF2B5EF4-FFF2-40B4-BE49-F238E27FC236}">
                <a16:creationId xmlns:a16="http://schemas.microsoft.com/office/drawing/2014/main" id="{E807BD82-B06A-947C-E588-829873E73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323" y="4661608"/>
            <a:ext cx="1314672" cy="762000"/>
          </a:xfrm>
          <a:prstGeom prst="rect">
            <a:avLst/>
          </a:prstGeom>
        </p:spPr>
      </p:pic>
      <p:pic>
        <p:nvPicPr>
          <p:cNvPr id="14" name="Picture 13" descr="Icon&#10;&#10;Description automatically generated">
            <a:extLst>
              <a:ext uri="{FF2B5EF4-FFF2-40B4-BE49-F238E27FC236}">
                <a16:creationId xmlns:a16="http://schemas.microsoft.com/office/drawing/2014/main" id="{407131B1-F310-48CB-1A95-680A611D30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9572" y="5654019"/>
            <a:ext cx="1221581" cy="823400"/>
          </a:xfrm>
          <a:prstGeom prst="rect">
            <a:avLst/>
          </a:prstGeom>
        </p:spPr>
      </p:pic>
      <p:pic>
        <p:nvPicPr>
          <p:cNvPr id="16" name="Picture 15" descr="Icon&#10;&#10;Description automatically generated">
            <a:extLst>
              <a:ext uri="{FF2B5EF4-FFF2-40B4-BE49-F238E27FC236}">
                <a16:creationId xmlns:a16="http://schemas.microsoft.com/office/drawing/2014/main" id="{6DC79430-9FBD-5AD8-AB01-25BAFFD479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10513" y="5654018"/>
            <a:ext cx="1102491" cy="881993"/>
          </a:xfrm>
          <a:prstGeom prst="rect">
            <a:avLst/>
          </a:prstGeom>
        </p:spPr>
      </p:pic>
      <p:pic>
        <p:nvPicPr>
          <p:cNvPr id="18" name="Picture 17" descr="Logo, icon, company name&#10;&#10;Description automatically generated">
            <a:extLst>
              <a:ext uri="{FF2B5EF4-FFF2-40B4-BE49-F238E27FC236}">
                <a16:creationId xmlns:a16="http://schemas.microsoft.com/office/drawing/2014/main" id="{74D71AEB-76BA-F153-725F-6200AC64E4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35237" y="5642422"/>
            <a:ext cx="1005132" cy="942311"/>
          </a:xfrm>
          <a:prstGeom prst="rect">
            <a:avLst/>
          </a:prstGeom>
        </p:spPr>
      </p:pic>
      <p:pic>
        <p:nvPicPr>
          <p:cNvPr id="20" name="Picture 19" descr="A picture containing logo&#10;&#10;Description automatically generated">
            <a:extLst>
              <a:ext uri="{FF2B5EF4-FFF2-40B4-BE49-F238E27FC236}">
                <a16:creationId xmlns:a16="http://schemas.microsoft.com/office/drawing/2014/main" id="{52033DDA-40FA-9A57-BFD4-65399215C3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7990" y="5654019"/>
            <a:ext cx="1261189" cy="850240"/>
          </a:xfrm>
          <a:prstGeom prst="rect">
            <a:avLst/>
          </a:prstGeom>
        </p:spPr>
      </p:pic>
      <p:pic>
        <p:nvPicPr>
          <p:cNvPr id="22" name="Picture 21" descr="Icon&#10;&#10;Description automatically generated">
            <a:extLst>
              <a:ext uri="{FF2B5EF4-FFF2-40B4-BE49-F238E27FC236}">
                <a16:creationId xmlns:a16="http://schemas.microsoft.com/office/drawing/2014/main" id="{0BAE7899-F6EA-7FBD-5B75-1F13184C18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5651" y="6646429"/>
            <a:ext cx="962854" cy="979746"/>
          </a:xfrm>
          <a:prstGeom prst="rect">
            <a:avLst/>
          </a:prstGeom>
        </p:spPr>
      </p:pic>
      <p:pic>
        <p:nvPicPr>
          <p:cNvPr id="24" name="Picture 23" descr="Icon&#10;&#10;Description automatically generated">
            <a:extLst>
              <a:ext uri="{FF2B5EF4-FFF2-40B4-BE49-F238E27FC236}">
                <a16:creationId xmlns:a16="http://schemas.microsoft.com/office/drawing/2014/main" id="{38EF6C7B-B892-AEA2-5A5E-9822EFCF31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29513" y="6695194"/>
            <a:ext cx="2052917" cy="881994"/>
          </a:xfrm>
          <a:prstGeom prst="rect">
            <a:avLst/>
          </a:prstGeom>
        </p:spPr>
      </p:pic>
      <p:pic>
        <p:nvPicPr>
          <p:cNvPr id="26" name="Picture 25" descr="Application&#10;&#10;Description automatically generated with medium confidence">
            <a:extLst>
              <a:ext uri="{FF2B5EF4-FFF2-40B4-BE49-F238E27FC236}">
                <a16:creationId xmlns:a16="http://schemas.microsoft.com/office/drawing/2014/main" id="{232F7F8B-1073-F109-4E8B-F6925C2690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9573" y="7770152"/>
            <a:ext cx="1264422" cy="736600"/>
          </a:xfrm>
          <a:prstGeom prst="rect">
            <a:avLst/>
          </a:prstGeom>
        </p:spPr>
      </p:pic>
      <p:sp>
        <p:nvSpPr>
          <p:cNvPr id="27" name="TextBox 26">
            <a:extLst>
              <a:ext uri="{FF2B5EF4-FFF2-40B4-BE49-F238E27FC236}">
                <a16:creationId xmlns:a16="http://schemas.microsoft.com/office/drawing/2014/main" id="{6C31F8E5-2C8F-E662-9B50-85A8B5FC5640}"/>
              </a:ext>
            </a:extLst>
          </p:cNvPr>
          <p:cNvSpPr txBox="1"/>
          <p:nvPr/>
        </p:nvSpPr>
        <p:spPr>
          <a:xfrm>
            <a:off x="919029" y="3862886"/>
            <a:ext cx="6120294" cy="4344266"/>
          </a:xfrm>
          <a:prstGeom prst="rect">
            <a:avLst/>
          </a:prstGeom>
          <a:noFill/>
        </p:spPr>
        <p:txBody>
          <a:bodyPr wrap="square" rtlCol="0">
            <a:spAutoFit/>
          </a:bodyPr>
          <a:lstStyle/>
          <a:p>
            <a:pPr marL="457200" indent="-457200">
              <a:buFont typeface="Arial" panose="020B0604020202020204" pitchFamily="34" charset="0"/>
              <a:buChar char="•"/>
            </a:pPr>
            <a:r>
              <a:rPr lang="en-US" sz="3070" dirty="0"/>
              <a:t>Identity and Access Management:</a:t>
            </a:r>
          </a:p>
          <a:p>
            <a:r>
              <a:rPr lang="en-US" sz="3070" dirty="0"/>
              <a:t> </a:t>
            </a:r>
          </a:p>
          <a:p>
            <a:pPr marL="457200" indent="-457200">
              <a:buFont typeface="Arial" panose="020B0604020202020204" pitchFamily="34" charset="0"/>
              <a:buChar char="•"/>
            </a:pPr>
            <a:r>
              <a:rPr lang="en-US" sz="3070" dirty="0"/>
              <a:t>Detective Controls: </a:t>
            </a:r>
          </a:p>
          <a:p>
            <a:endParaRPr lang="en-US" sz="3070" dirty="0"/>
          </a:p>
          <a:p>
            <a:pPr marL="457200" indent="-457200">
              <a:buFont typeface="Arial" panose="020B0604020202020204" pitchFamily="34" charset="0"/>
              <a:buChar char="•"/>
            </a:pPr>
            <a:r>
              <a:rPr lang="en-US" sz="3070" dirty="0"/>
              <a:t>Infrastructure Protection: </a:t>
            </a:r>
          </a:p>
          <a:p>
            <a:endParaRPr lang="en-US" sz="3070" dirty="0"/>
          </a:p>
          <a:p>
            <a:pPr marL="457200" indent="-457200">
              <a:buFont typeface="Arial" panose="020B0604020202020204" pitchFamily="34" charset="0"/>
              <a:buChar char="•"/>
            </a:pPr>
            <a:r>
              <a:rPr lang="en-US" sz="3070" dirty="0"/>
              <a:t>Data Protection:</a:t>
            </a:r>
          </a:p>
          <a:p>
            <a:endParaRPr lang="en-US" sz="3070" dirty="0"/>
          </a:p>
          <a:p>
            <a:pPr marL="457200" indent="-457200">
              <a:buFont typeface="Arial" panose="020B0604020202020204" pitchFamily="34" charset="0"/>
              <a:buChar char="•"/>
            </a:pPr>
            <a:r>
              <a:rPr lang="en-US" sz="3070" dirty="0"/>
              <a:t>Incident Response: </a:t>
            </a:r>
          </a:p>
        </p:txBody>
      </p:sp>
      <p:pic>
        <p:nvPicPr>
          <p:cNvPr id="29" name="Picture 28" descr="A picture containing shape&#10;&#10;Description automatically generated">
            <a:extLst>
              <a:ext uri="{FF2B5EF4-FFF2-40B4-BE49-F238E27FC236}">
                <a16:creationId xmlns:a16="http://schemas.microsoft.com/office/drawing/2014/main" id="{6CA62C72-B7CC-5C68-9854-679E45BA7A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37205" y="5654018"/>
            <a:ext cx="1612524" cy="923329"/>
          </a:xfrm>
          <a:prstGeom prst="rect">
            <a:avLst/>
          </a:prstGeom>
        </p:spPr>
      </p:pic>
      <p:pic>
        <p:nvPicPr>
          <p:cNvPr id="31" name="Picture 30" descr="Application&#10;&#10;Description automatically generated with low confidence">
            <a:extLst>
              <a:ext uri="{FF2B5EF4-FFF2-40B4-BE49-F238E27FC236}">
                <a16:creationId xmlns:a16="http://schemas.microsoft.com/office/drawing/2014/main" id="{4BE36786-EA7F-79AB-A890-C1810C41BA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81788" y="6646429"/>
            <a:ext cx="1221581" cy="930759"/>
          </a:xfrm>
          <a:prstGeom prst="rect">
            <a:avLst/>
          </a:prstGeom>
        </p:spPr>
      </p:pic>
      <p:pic>
        <p:nvPicPr>
          <p:cNvPr id="33" name="Picture 32" descr="Graphical user interface, application&#10;&#10;Description automatically generated">
            <a:extLst>
              <a:ext uri="{FF2B5EF4-FFF2-40B4-BE49-F238E27FC236}">
                <a16:creationId xmlns:a16="http://schemas.microsoft.com/office/drawing/2014/main" id="{343EE5A0-3913-DB5C-0E52-9BE31CAB9D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28825" y="3727050"/>
            <a:ext cx="1314672" cy="736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699</Words>
  <Application>Microsoft Office PowerPoint</Application>
  <PresentationFormat>Custom</PresentationFormat>
  <Paragraphs>109</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E-COMMERCE WEBSITE’ ON AWS CLOUD</dc:title>
  <cp:lastModifiedBy>Kashyap, Srinivas</cp:lastModifiedBy>
  <cp:revision>3</cp:revision>
  <dcterms:created xsi:type="dcterms:W3CDTF">2006-08-16T00:00:00Z</dcterms:created>
  <dcterms:modified xsi:type="dcterms:W3CDTF">2024-09-18T16:05:20Z</dcterms:modified>
  <dc:identifier>DAFhLCFd5J0</dc:identifier>
</cp:coreProperties>
</file>